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sldSz cx="18288000" cy="10287000"/>
  <p:notesSz cx="6858000" cy="9144000"/>
  <p:embeddedFontLst>
    <p:embeddedFont>
      <p:font typeface="Emblema One" panose="020B0604020202020204" charset="-18"/>
      <p:regular r:id="rId66"/>
    </p:embeddedFont>
    <p:embeddedFont>
      <p:font typeface="HK Grotesk Bold" panose="020B0604020202020204" charset="-18"/>
      <p:regular r:id="rId67"/>
    </p:embeddedFont>
    <p:embeddedFont>
      <p:font typeface="Open Sans" panose="020B0606030504020204" pitchFamily="34" charset="0"/>
      <p:regular r:id="rId68"/>
    </p:embeddedFont>
    <p:embeddedFont>
      <p:font typeface="Open Sans Bold" panose="020B0806030504020204" charset="0"/>
      <p:regular r:id="rId69"/>
    </p:embeddedFont>
    <p:embeddedFont>
      <p:font typeface="Paytone One" panose="020B0604020202020204" charset="-18"/>
      <p:regular r:id="rId70"/>
    </p:embeddedFont>
    <p:embeddedFont>
      <p:font typeface="Roboto" panose="02000000000000000000" pitchFamily="2" charset="0"/>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148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gi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40.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gif"/><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gif"/><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gif"/><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41.gif"/><Relationship Id="rId3" Type="http://schemas.openxmlformats.org/officeDocument/2006/relationships/image" Target="../media/image3.png"/><Relationship Id="rId7"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5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gif"/><Relationship Id="rId5" Type="http://schemas.openxmlformats.org/officeDocument/2006/relationships/image" Target="../media/image55.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9.gif"/><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60.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9.gif"/><Relationship Id="rId5" Type="http://schemas.openxmlformats.org/officeDocument/2006/relationships/image" Target="../media/image62.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9.gif"/><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64.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gif"/><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6.gi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59.gif"/><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8" Type="http://schemas.openxmlformats.org/officeDocument/2006/relationships/image" Target="../media/image59.gif"/><Relationship Id="rId3" Type="http://schemas.openxmlformats.org/officeDocument/2006/relationships/image" Target="../media/image3.png"/><Relationship Id="rId7"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23.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72.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gif"/><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9.gif"/><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8" Type="http://schemas.openxmlformats.org/officeDocument/2006/relationships/image" Target="../media/image56.gif"/><Relationship Id="rId3" Type="http://schemas.openxmlformats.org/officeDocument/2006/relationships/image" Target="../media/image1.png"/><Relationship Id="rId7" Type="http://schemas.openxmlformats.org/officeDocument/2006/relationships/image" Target="../media/image59.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gif"/><Relationship Id="rId5" Type="http://schemas.openxmlformats.org/officeDocument/2006/relationships/image" Target="../media/image80.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9.gif"/><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82.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9.gif"/><Relationship Id="rId5" Type="http://schemas.openxmlformats.org/officeDocument/2006/relationships/image" Target="../media/image83.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56.gif"/><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gif"/><Relationship Id="rId5" Type="http://schemas.openxmlformats.org/officeDocument/2006/relationships/image" Target="../media/image89.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9.gif"/><Relationship Id="rId5" Type="http://schemas.openxmlformats.org/officeDocument/2006/relationships/image" Target="../media/image90.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91.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9.gif"/><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1.png"/><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sv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102.pn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gif"/><Relationship Id="rId5" Type="http://schemas.openxmlformats.org/officeDocument/2006/relationships/image" Target="../media/image59.gif"/><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9.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23.pn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9.gif"/><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6.gif"/><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624184">
            <a:off x="9190413" y="-1204481"/>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txBody>
          <a:bodyPr/>
          <a:lstStyle/>
          <a:p>
            <a:endParaRPr lang="pl-PL"/>
          </a:p>
        </p:txBody>
      </p:sp>
      <p:sp>
        <p:nvSpPr>
          <p:cNvPr id="3" name="Freeform 3"/>
          <p:cNvSpPr/>
          <p:nvPr/>
        </p:nvSpPr>
        <p:spPr>
          <a:xfrm rot="-5017281">
            <a:off x="7304671" y="971407"/>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txBody>
          <a:bodyPr/>
          <a:lstStyle/>
          <a:p>
            <a:endParaRPr lang="pl-PL"/>
          </a:p>
        </p:txBody>
      </p:sp>
      <p:sp>
        <p:nvSpPr>
          <p:cNvPr id="4" name="Freeform 4"/>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txBody>
          <a:bodyPr/>
          <a:lstStyle/>
          <a:p>
            <a:endParaRPr lang="pl-PL"/>
          </a:p>
        </p:txBody>
      </p:sp>
      <p:sp>
        <p:nvSpPr>
          <p:cNvPr id="5" name="TextBox 5"/>
          <p:cNvSpPr txBox="1"/>
          <p:nvPr/>
        </p:nvSpPr>
        <p:spPr>
          <a:xfrm>
            <a:off x="855147" y="4780455"/>
            <a:ext cx="10925900" cy="3521075"/>
          </a:xfrm>
          <a:prstGeom prst="rect">
            <a:avLst/>
          </a:prstGeom>
        </p:spPr>
        <p:txBody>
          <a:bodyPr lIns="0" tIns="0" rIns="0" bIns="0" rtlCol="0" anchor="t">
            <a:spAutoFit/>
          </a:bodyPr>
          <a:lstStyle/>
          <a:p>
            <a:pPr>
              <a:lnSpc>
                <a:spcPts val="7000"/>
              </a:lnSpc>
            </a:pPr>
            <a:r>
              <a:rPr lang="en-US" sz="5000">
                <a:solidFill>
                  <a:srgbClr val="FFFFFF"/>
                </a:solidFill>
                <a:latin typeface="Emblema One"/>
              </a:rPr>
              <a:t>Zapoznanie się z Data Science oraz NumPy, Matplotlib i Pandas w języku Python!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2708328" y="5201075"/>
            <a:ext cx="6575294" cy="7268784"/>
          </a:xfrm>
          <a:custGeom>
            <a:avLst/>
            <a:gdLst/>
            <a:ahLst/>
            <a:cxnLst/>
            <a:rect l="l" t="t" r="r" b="b"/>
            <a:pathLst>
              <a:path w="6575294" h="7268784">
                <a:moveTo>
                  <a:pt x="0" y="0"/>
                </a:moveTo>
                <a:lnTo>
                  <a:pt x="6575294" y="0"/>
                </a:lnTo>
                <a:lnTo>
                  <a:pt x="6575294" y="7268784"/>
                </a:lnTo>
                <a:lnTo>
                  <a:pt x="0" y="7268784"/>
                </a:lnTo>
                <a:lnTo>
                  <a:pt x="0" y="0"/>
                </a:lnTo>
                <a:close/>
              </a:path>
            </a:pathLst>
          </a:custGeom>
          <a:blipFill>
            <a:blip r:embed="rId2"/>
            <a:stretch>
              <a:fillRect r="-381" b="-1174"/>
            </a:stretch>
          </a:blipFill>
        </p:spPr>
        <p:txBody>
          <a:bodyPr/>
          <a:lstStyle/>
          <a:p>
            <a:endParaRPr lang="pl-PL"/>
          </a:p>
        </p:txBody>
      </p:sp>
      <p:sp>
        <p:nvSpPr>
          <p:cNvPr id="3" name="Freeform 3"/>
          <p:cNvSpPr/>
          <p:nvPr/>
        </p:nvSpPr>
        <p:spPr>
          <a:xfrm rot="-2715964">
            <a:off x="-922250" y="9522832"/>
            <a:ext cx="1844500" cy="1747664"/>
          </a:xfrm>
          <a:custGeom>
            <a:avLst/>
            <a:gdLst/>
            <a:ahLst/>
            <a:cxnLst/>
            <a:rect l="l" t="t" r="r" b="b"/>
            <a:pathLst>
              <a:path w="1844500" h="1747664">
                <a:moveTo>
                  <a:pt x="0" y="0"/>
                </a:moveTo>
                <a:lnTo>
                  <a:pt x="1844500" y="0"/>
                </a:lnTo>
                <a:lnTo>
                  <a:pt x="1844500" y="1747664"/>
                </a:lnTo>
                <a:lnTo>
                  <a:pt x="0" y="1747664"/>
                </a:lnTo>
                <a:lnTo>
                  <a:pt x="0" y="0"/>
                </a:lnTo>
                <a:close/>
              </a:path>
            </a:pathLst>
          </a:custGeom>
          <a:blipFill>
            <a:blip r:embed="rId3"/>
            <a:stretch>
              <a:fillRect/>
            </a:stretch>
          </a:blipFill>
        </p:spPr>
        <p:txBody>
          <a:bodyPr/>
          <a:lstStyle/>
          <a:p>
            <a:endParaRPr lang="pl-PL"/>
          </a:p>
        </p:txBody>
      </p:sp>
      <p:sp>
        <p:nvSpPr>
          <p:cNvPr id="4" name="Freeform 4"/>
          <p:cNvSpPr/>
          <p:nvPr/>
        </p:nvSpPr>
        <p:spPr>
          <a:xfrm rot="-3378125">
            <a:off x="14168630" y="-2356126"/>
            <a:ext cx="4943405" cy="5723190"/>
          </a:xfrm>
          <a:custGeom>
            <a:avLst/>
            <a:gdLst/>
            <a:ahLst/>
            <a:cxnLst/>
            <a:rect l="l" t="t" r="r" b="b"/>
            <a:pathLst>
              <a:path w="4943405" h="5723190">
                <a:moveTo>
                  <a:pt x="0" y="0"/>
                </a:moveTo>
                <a:lnTo>
                  <a:pt x="4943406" y="0"/>
                </a:lnTo>
                <a:lnTo>
                  <a:pt x="4943406" y="5723190"/>
                </a:lnTo>
                <a:lnTo>
                  <a:pt x="0" y="5723190"/>
                </a:lnTo>
                <a:lnTo>
                  <a:pt x="0" y="0"/>
                </a:lnTo>
                <a:close/>
              </a:path>
            </a:pathLst>
          </a:custGeom>
          <a:blipFill>
            <a:blip r:embed="rId4"/>
            <a:stretch>
              <a:fillRect/>
            </a:stretch>
          </a:blipFill>
        </p:spPr>
        <p:txBody>
          <a:bodyPr/>
          <a:lstStyle/>
          <a:p>
            <a:endParaRPr lang="pl-PL"/>
          </a:p>
        </p:txBody>
      </p:sp>
      <p:sp>
        <p:nvSpPr>
          <p:cNvPr id="5" name="AutoShape 5"/>
          <p:cNvSpPr/>
          <p:nvPr/>
        </p:nvSpPr>
        <p:spPr>
          <a:xfrm>
            <a:off x="425181" y="990600"/>
            <a:ext cx="10278860" cy="1905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6" name="Group 6"/>
          <p:cNvGrpSpPr/>
          <p:nvPr/>
        </p:nvGrpSpPr>
        <p:grpSpPr>
          <a:xfrm>
            <a:off x="9006873" y="6107910"/>
            <a:ext cx="5022894" cy="779004"/>
            <a:chOff x="0" y="0"/>
            <a:chExt cx="6697192" cy="1038672"/>
          </a:xfrm>
        </p:grpSpPr>
        <p:sp>
          <p:nvSpPr>
            <p:cNvPr id="7" name="Freeform 7"/>
            <p:cNvSpPr/>
            <p:nvPr/>
          </p:nvSpPr>
          <p:spPr>
            <a:xfrm>
              <a:off x="0" y="0"/>
              <a:ext cx="394474" cy="589751"/>
            </a:xfrm>
            <a:custGeom>
              <a:avLst/>
              <a:gdLst/>
              <a:ahLst/>
              <a:cxnLst/>
              <a:rect l="l" t="t" r="r" b="b"/>
              <a:pathLst>
                <a:path w="394474" h="589751">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8" name="TextBox 8"/>
            <p:cNvSpPr txBox="1"/>
            <p:nvPr/>
          </p:nvSpPr>
          <p:spPr>
            <a:xfrm>
              <a:off x="549757" y="24154"/>
              <a:ext cx="6147435" cy="1014518"/>
            </a:xfrm>
            <a:prstGeom prst="rect">
              <a:avLst/>
            </a:prstGeom>
          </p:spPr>
          <p:txBody>
            <a:bodyPr lIns="0" tIns="0" rIns="0" bIns="0" rtlCol="0" anchor="t">
              <a:spAutoFit/>
            </a:bodyPr>
            <a:lstStyle/>
            <a:p>
              <a:pPr>
                <a:lnSpc>
                  <a:spcPts val="3079"/>
                </a:lnSpc>
              </a:pPr>
              <a:r>
                <a:rPr lang="en-US" sz="2199">
                  <a:solidFill>
                    <a:srgbClr val="FFFFFF"/>
                  </a:solidFill>
                  <a:latin typeface="Emblema One"/>
                </a:rPr>
                <a:t>ndarray są stałej wielkości (atrybut </a:t>
              </a:r>
              <a:r>
                <a:rPr lang="en-US" sz="2199">
                  <a:solidFill>
                    <a:srgbClr val="38B6FF"/>
                  </a:solidFill>
                  <a:latin typeface="Emblema One"/>
                </a:rPr>
                <a:t>shape</a:t>
              </a:r>
              <a:r>
                <a:rPr lang="en-US" sz="2199">
                  <a:solidFill>
                    <a:srgbClr val="FFFFFF"/>
                  </a:solidFill>
                  <a:latin typeface="Emblema One"/>
                </a:rPr>
                <a:t>) </a:t>
              </a:r>
            </a:p>
          </p:txBody>
        </p:sp>
      </p:grpSp>
      <p:grpSp>
        <p:nvGrpSpPr>
          <p:cNvPr id="9" name="Group 9"/>
          <p:cNvGrpSpPr/>
          <p:nvPr/>
        </p:nvGrpSpPr>
        <p:grpSpPr>
          <a:xfrm>
            <a:off x="9006873" y="6989300"/>
            <a:ext cx="7105528" cy="779004"/>
            <a:chOff x="0" y="0"/>
            <a:chExt cx="9474038" cy="1038672"/>
          </a:xfrm>
        </p:grpSpPr>
        <p:sp>
          <p:nvSpPr>
            <p:cNvPr id="10" name="Freeform 10"/>
            <p:cNvSpPr/>
            <p:nvPr/>
          </p:nvSpPr>
          <p:spPr>
            <a:xfrm>
              <a:off x="0" y="0"/>
              <a:ext cx="394474" cy="589751"/>
            </a:xfrm>
            <a:custGeom>
              <a:avLst/>
              <a:gdLst/>
              <a:ahLst/>
              <a:cxnLst/>
              <a:rect l="l" t="t" r="r" b="b"/>
              <a:pathLst>
                <a:path w="394474" h="589751">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11" name="TextBox 11"/>
            <p:cNvSpPr txBox="1"/>
            <p:nvPr/>
          </p:nvSpPr>
          <p:spPr>
            <a:xfrm>
              <a:off x="549757" y="24154"/>
              <a:ext cx="8924280" cy="1014518"/>
            </a:xfrm>
            <a:prstGeom prst="rect">
              <a:avLst/>
            </a:prstGeom>
          </p:spPr>
          <p:txBody>
            <a:bodyPr lIns="0" tIns="0" rIns="0" bIns="0" rtlCol="0" anchor="t">
              <a:spAutoFit/>
            </a:bodyPr>
            <a:lstStyle/>
            <a:p>
              <a:pPr>
                <a:lnSpc>
                  <a:spcPts val="3079"/>
                </a:lnSpc>
              </a:pPr>
              <a:r>
                <a:rPr lang="en-US" sz="2199">
                  <a:solidFill>
                    <a:srgbClr val="FFFFFF"/>
                  </a:solidFill>
                  <a:latin typeface="Emblema One"/>
                </a:rPr>
                <a:t>ndarray przechowują elementy tego samego typu (atrybut </a:t>
              </a:r>
              <a:r>
                <a:rPr lang="en-US" sz="2199">
                  <a:solidFill>
                    <a:srgbClr val="38B6FF"/>
                  </a:solidFill>
                  <a:latin typeface="Emblema One"/>
                </a:rPr>
                <a:t>dtype</a:t>
              </a:r>
              <a:r>
                <a:rPr lang="en-US" sz="2199">
                  <a:solidFill>
                    <a:srgbClr val="FFFFFF"/>
                  </a:solidFill>
                  <a:latin typeface="Emblema One"/>
                </a:rPr>
                <a:t>)</a:t>
              </a:r>
            </a:p>
          </p:txBody>
        </p:sp>
      </p:grpSp>
      <p:grpSp>
        <p:nvGrpSpPr>
          <p:cNvPr id="12" name="Group 12"/>
          <p:cNvGrpSpPr/>
          <p:nvPr/>
        </p:nvGrpSpPr>
        <p:grpSpPr>
          <a:xfrm>
            <a:off x="9006873" y="7870691"/>
            <a:ext cx="7105528" cy="1169529"/>
            <a:chOff x="0" y="0"/>
            <a:chExt cx="9474038" cy="1559372"/>
          </a:xfrm>
        </p:grpSpPr>
        <p:sp>
          <p:nvSpPr>
            <p:cNvPr id="13" name="Freeform 13"/>
            <p:cNvSpPr/>
            <p:nvPr/>
          </p:nvSpPr>
          <p:spPr>
            <a:xfrm>
              <a:off x="0" y="0"/>
              <a:ext cx="394474" cy="589751"/>
            </a:xfrm>
            <a:custGeom>
              <a:avLst/>
              <a:gdLst/>
              <a:ahLst/>
              <a:cxnLst/>
              <a:rect l="l" t="t" r="r" b="b"/>
              <a:pathLst>
                <a:path w="394474" h="589751">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14" name="TextBox 14"/>
            <p:cNvSpPr txBox="1"/>
            <p:nvPr/>
          </p:nvSpPr>
          <p:spPr>
            <a:xfrm>
              <a:off x="549757" y="24154"/>
              <a:ext cx="8924280" cy="1535218"/>
            </a:xfrm>
            <a:prstGeom prst="rect">
              <a:avLst/>
            </a:prstGeom>
          </p:spPr>
          <p:txBody>
            <a:bodyPr lIns="0" tIns="0" rIns="0" bIns="0" rtlCol="0" anchor="t">
              <a:spAutoFit/>
            </a:bodyPr>
            <a:lstStyle/>
            <a:p>
              <a:pPr>
                <a:lnSpc>
                  <a:spcPts val="3079"/>
                </a:lnSpc>
              </a:pPr>
              <a:r>
                <a:rPr lang="en-US" sz="2199">
                  <a:solidFill>
                    <a:srgbClr val="FFFFFF"/>
                  </a:solidFill>
                  <a:latin typeface="Emblema One"/>
                </a:rPr>
                <a:t>wykorzystywane algorytmy pozwalają na szybkie operacje i efektywne wykorzystanie pamięci</a:t>
              </a:r>
            </a:p>
          </p:txBody>
        </p:sp>
      </p:grpSp>
      <p:sp>
        <p:nvSpPr>
          <p:cNvPr id="15" name="Freeform 15"/>
          <p:cNvSpPr/>
          <p:nvPr/>
        </p:nvSpPr>
        <p:spPr>
          <a:xfrm>
            <a:off x="1596448" y="3620770"/>
            <a:ext cx="5189049" cy="6419785"/>
          </a:xfrm>
          <a:custGeom>
            <a:avLst/>
            <a:gdLst/>
            <a:ahLst/>
            <a:cxnLst/>
            <a:rect l="l" t="t" r="r" b="b"/>
            <a:pathLst>
              <a:path w="5189049" h="6419785">
                <a:moveTo>
                  <a:pt x="0" y="0"/>
                </a:moveTo>
                <a:lnTo>
                  <a:pt x="5189049" y="0"/>
                </a:lnTo>
                <a:lnTo>
                  <a:pt x="5189049" y="6419785"/>
                </a:lnTo>
                <a:lnTo>
                  <a:pt x="0" y="6419785"/>
                </a:lnTo>
                <a:lnTo>
                  <a:pt x="0" y="0"/>
                </a:lnTo>
                <a:close/>
              </a:path>
            </a:pathLst>
          </a:custGeom>
          <a:blipFill>
            <a:blip r:embed="rId7"/>
            <a:stretch>
              <a:fillRect/>
            </a:stretch>
          </a:blipFill>
          <a:ln w="38100" cap="sq">
            <a:solidFill>
              <a:srgbClr val="FFFFFF"/>
            </a:solidFill>
            <a:prstDash val="solid"/>
            <a:miter/>
          </a:ln>
        </p:spPr>
        <p:txBody>
          <a:bodyPr/>
          <a:lstStyle/>
          <a:p>
            <a:endParaRPr lang="pl-PL"/>
          </a:p>
        </p:txBody>
      </p:sp>
      <p:sp>
        <p:nvSpPr>
          <p:cNvPr id="16" name="Freeform 16"/>
          <p:cNvSpPr/>
          <p:nvPr/>
        </p:nvSpPr>
        <p:spPr>
          <a:xfrm>
            <a:off x="10144339" y="1181100"/>
            <a:ext cx="7785730" cy="2968416"/>
          </a:xfrm>
          <a:custGeom>
            <a:avLst/>
            <a:gdLst/>
            <a:ahLst/>
            <a:cxnLst/>
            <a:rect l="l" t="t" r="r" b="b"/>
            <a:pathLst>
              <a:path w="7785730" h="2968416">
                <a:moveTo>
                  <a:pt x="0" y="0"/>
                </a:moveTo>
                <a:lnTo>
                  <a:pt x="7785729" y="0"/>
                </a:lnTo>
                <a:lnTo>
                  <a:pt x="7785729" y="2968416"/>
                </a:lnTo>
                <a:lnTo>
                  <a:pt x="0" y="2968416"/>
                </a:lnTo>
                <a:lnTo>
                  <a:pt x="0" y="0"/>
                </a:lnTo>
                <a:close/>
              </a:path>
            </a:pathLst>
          </a:custGeom>
          <a:blipFill>
            <a:blip r:embed="rId8"/>
            <a:stretch>
              <a:fillRect/>
            </a:stretch>
          </a:blipFill>
          <a:ln w="38100" cap="sq">
            <a:solidFill>
              <a:srgbClr val="FFFFFF"/>
            </a:solidFill>
            <a:prstDash val="solid"/>
            <a:miter/>
          </a:ln>
        </p:spPr>
        <p:txBody>
          <a:bodyPr/>
          <a:lstStyle/>
          <a:p>
            <a:endParaRPr lang="pl-PL"/>
          </a:p>
        </p:txBody>
      </p:sp>
      <p:sp>
        <p:nvSpPr>
          <p:cNvPr id="17" name="TextBox 17"/>
          <p:cNvSpPr txBox="1"/>
          <p:nvPr/>
        </p:nvSpPr>
        <p:spPr>
          <a:xfrm>
            <a:off x="425146" y="101609"/>
            <a:ext cx="5509895" cy="721995"/>
          </a:xfrm>
          <a:prstGeom prst="rect">
            <a:avLst/>
          </a:prstGeom>
        </p:spPr>
        <p:txBody>
          <a:bodyPr lIns="0" tIns="0" rIns="0" bIns="0" rtlCol="0" anchor="t">
            <a:spAutoFit/>
          </a:bodyPr>
          <a:lstStyle/>
          <a:p>
            <a:pPr algn="ctr">
              <a:lnSpc>
                <a:spcPts val="5880"/>
              </a:lnSpc>
            </a:pPr>
            <a:r>
              <a:rPr lang="en-US" sz="4200">
                <a:solidFill>
                  <a:srgbClr val="FFFFFF"/>
                </a:solidFill>
                <a:latin typeface="Emblema One"/>
              </a:rPr>
              <a:t>NumPy - ndarray</a:t>
            </a:r>
          </a:p>
        </p:txBody>
      </p:sp>
      <p:sp>
        <p:nvSpPr>
          <p:cNvPr id="18" name="TextBox 18"/>
          <p:cNvSpPr txBox="1"/>
          <p:nvPr/>
        </p:nvSpPr>
        <p:spPr>
          <a:xfrm>
            <a:off x="425146" y="1133475"/>
            <a:ext cx="9752356" cy="2334895"/>
          </a:xfrm>
          <a:prstGeom prst="rect">
            <a:avLst/>
          </a:prstGeom>
        </p:spPr>
        <p:txBody>
          <a:bodyPr lIns="0" tIns="0" rIns="0" bIns="0" rtlCol="0" anchor="t">
            <a:spAutoFit/>
          </a:bodyPr>
          <a:lstStyle/>
          <a:p>
            <a:pPr>
              <a:lnSpc>
                <a:spcPts val="3079"/>
              </a:lnSpc>
            </a:pPr>
            <a:r>
              <a:rPr lang="en-US" sz="2199">
                <a:solidFill>
                  <a:srgbClr val="FFFFFF"/>
                </a:solidFill>
                <a:latin typeface="Emblema One"/>
              </a:rPr>
              <a:t>Ndarray (N-dimensional array) jest podstawowym elementem biblioteki NumPy. Jest to kontener który umożliwia przechowywanie dużej ilości informacji w Python-ie. Pozwalają one dokonywać operacji na całych blokach danych, tak samo jak dokonywane jest to dla pojedynczych liczb.</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14794151" y="-963424"/>
            <a:ext cx="6176663" cy="5906434"/>
          </a:xfrm>
          <a:custGeom>
            <a:avLst/>
            <a:gdLst/>
            <a:ahLst/>
            <a:cxnLst/>
            <a:rect l="l" t="t" r="r" b="b"/>
            <a:pathLst>
              <a:path w="6176663" h="5906434">
                <a:moveTo>
                  <a:pt x="0" y="0"/>
                </a:moveTo>
                <a:lnTo>
                  <a:pt x="6176663" y="0"/>
                </a:lnTo>
                <a:lnTo>
                  <a:pt x="6176663" y="5906434"/>
                </a:lnTo>
                <a:lnTo>
                  <a:pt x="0" y="5906434"/>
                </a:lnTo>
                <a:lnTo>
                  <a:pt x="0" y="0"/>
                </a:lnTo>
                <a:close/>
              </a:path>
            </a:pathLst>
          </a:custGeom>
          <a:blipFill>
            <a:blip r:embed="rId2">
              <a:alphaModFix amt="63000"/>
            </a:blip>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sp>
        <p:nvSpPr>
          <p:cNvPr id="4" name="AutoShape 4"/>
          <p:cNvSpPr/>
          <p:nvPr/>
        </p:nvSpPr>
        <p:spPr>
          <a:xfrm>
            <a:off x="4133328" y="1019175"/>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5" name="Freeform 5"/>
          <p:cNvSpPr/>
          <p:nvPr/>
        </p:nvSpPr>
        <p:spPr>
          <a:xfrm rot="3018689">
            <a:off x="9318200" y="1620326"/>
            <a:ext cx="1475310" cy="416775"/>
          </a:xfrm>
          <a:custGeom>
            <a:avLst/>
            <a:gdLst/>
            <a:ahLst/>
            <a:cxnLst/>
            <a:rect l="l" t="t" r="r" b="b"/>
            <a:pathLst>
              <a:path w="1475310" h="416775">
                <a:moveTo>
                  <a:pt x="0" y="0"/>
                </a:moveTo>
                <a:lnTo>
                  <a:pt x="1475311" y="0"/>
                </a:lnTo>
                <a:lnTo>
                  <a:pt x="1475311" y="416775"/>
                </a:lnTo>
                <a:lnTo>
                  <a:pt x="0" y="4167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l-PL"/>
          </a:p>
        </p:txBody>
      </p:sp>
      <p:sp>
        <p:nvSpPr>
          <p:cNvPr id="6" name="Freeform 6"/>
          <p:cNvSpPr/>
          <p:nvPr/>
        </p:nvSpPr>
        <p:spPr>
          <a:xfrm rot="9961388">
            <a:off x="6676612" y="1406299"/>
            <a:ext cx="1871274" cy="2014091"/>
          </a:xfrm>
          <a:custGeom>
            <a:avLst/>
            <a:gdLst/>
            <a:ahLst/>
            <a:cxnLst/>
            <a:rect l="l" t="t" r="r" b="b"/>
            <a:pathLst>
              <a:path w="1871274" h="2014091">
                <a:moveTo>
                  <a:pt x="0" y="0"/>
                </a:moveTo>
                <a:lnTo>
                  <a:pt x="1871274" y="0"/>
                </a:lnTo>
                <a:lnTo>
                  <a:pt x="1871274" y="2014091"/>
                </a:lnTo>
                <a:lnTo>
                  <a:pt x="0" y="20140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l-PL"/>
          </a:p>
        </p:txBody>
      </p:sp>
      <p:sp>
        <p:nvSpPr>
          <p:cNvPr id="7" name="Freeform 7"/>
          <p:cNvSpPr/>
          <p:nvPr/>
        </p:nvSpPr>
        <p:spPr>
          <a:xfrm>
            <a:off x="145981" y="4292834"/>
            <a:ext cx="8321976" cy="3333693"/>
          </a:xfrm>
          <a:custGeom>
            <a:avLst/>
            <a:gdLst/>
            <a:ahLst/>
            <a:cxnLst/>
            <a:rect l="l" t="t" r="r" b="b"/>
            <a:pathLst>
              <a:path w="8321976" h="3333693">
                <a:moveTo>
                  <a:pt x="0" y="0"/>
                </a:moveTo>
                <a:lnTo>
                  <a:pt x="8321975" y="0"/>
                </a:lnTo>
                <a:lnTo>
                  <a:pt x="8321975" y="3333693"/>
                </a:lnTo>
                <a:lnTo>
                  <a:pt x="0" y="3333693"/>
                </a:lnTo>
                <a:lnTo>
                  <a:pt x="0" y="0"/>
                </a:lnTo>
                <a:close/>
              </a:path>
            </a:pathLst>
          </a:custGeom>
          <a:blipFill>
            <a:blip r:embed="rId8">
              <a:alphaModFix amt="78000"/>
            </a:blip>
            <a:stretch>
              <a:fillRect/>
            </a:stretch>
          </a:blipFill>
          <a:ln w="38100" cap="sq">
            <a:solidFill>
              <a:srgbClr val="FFFFFF">
                <a:alpha val="77647"/>
              </a:srgbClr>
            </a:solidFill>
            <a:prstDash val="solid"/>
            <a:miter/>
          </a:ln>
        </p:spPr>
        <p:txBody>
          <a:bodyPr/>
          <a:lstStyle/>
          <a:p>
            <a:endParaRPr lang="pl-PL"/>
          </a:p>
        </p:txBody>
      </p:sp>
      <p:pic>
        <p:nvPicPr>
          <p:cNvPr id="8" name="Picture 8"/>
          <p:cNvPicPr>
            <a:picLocks noChangeAspect="1"/>
          </p:cNvPicPr>
          <p:nvPr/>
        </p:nvPicPr>
        <p:blipFill>
          <a:blip r:embed="rId9"/>
          <a:srcRect/>
          <a:stretch>
            <a:fillRect/>
          </a:stretch>
        </p:blipFill>
        <p:spPr>
          <a:xfrm rot="6546032">
            <a:off x="7277842" y="7085306"/>
            <a:ext cx="1516515" cy="1539610"/>
          </a:xfrm>
          <a:prstGeom prst="rect">
            <a:avLst/>
          </a:prstGeom>
          <a:ln cap="sq">
            <a:noFill/>
            <a:prstDash val="solid"/>
          </a:ln>
        </p:spPr>
      </p:pic>
      <p:pic>
        <p:nvPicPr>
          <p:cNvPr id="9" name="Picture 9"/>
          <p:cNvPicPr>
            <a:picLocks noChangeAspect="1"/>
          </p:cNvPicPr>
          <p:nvPr/>
        </p:nvPicPr>
        <p:blipFill>
          <a:blip r:embed="rId9"/>
          <a:srcRect/>
          <a:stretch>
            <a:fillRect/>
          </a:stretch>
        </p:blipFill>
        <p:spPr>
          <a:xfrm rot="5545991">
            <a:off x="7934518" y="5985966"/>
            <a:ext cx="1949196" cy="1978879"/>
          </a:xfrm>
          <a:prstGeom prst="rect">
            <a:avLst/>
          </a:prstGeom>
        </p:spPr>
      </p:pic>
      <p:grpSp>
        <p:nvGrpSpPr>
          <p:cNvPr id="10" name="Group 10"/>
          <p:cNvGrpSpPr/>
          <p:nvPr/>
        </p:nvGrpSpPr>
        <p:grpSpPr>
          <a:xfrm>
            <a:off x="588419" y="7814041"/>
            <a:ext cx="6772091" cy="766241"/>
            <a:chOff x="0" y="0"/>
            <a:chExt cx="9029454" cy="1021654"/>
          </a:xfrm>
        </p:grpSpPr>
        <p:grpSp>
          <p:nvGrpSpPr>
            <p:cNvPr id="11" name="Group 11"/>
            <p:cNvGrpSpPr/>
            <p:nvPr/>
          </p:nvGrpSpPr>
          <p:grpSpPr>
            <a:xfrm>
              <a:off x="0" y="0"/>
              <a:ext cx="587042" cy="58704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p:spPr>
            <p:txBody>
              <a:bodyPr/>
              <a:lstStyle/>
              <a:p>
                <a:endParaRPr lang="pl-PL"/>
              </a:p>
            </p:txBody>
          </p:sp>
          <p:sp>
            <p:nvSpPr>
              <p:cNvPr id="13" name="TextBox 13"/>
              <p:cNvSpPr txBox="1"/>
              <p:nvPr/>
            </p:nvSpPr>
            <p:spPr>
              <a:xfrm>
                <a:off x="139700" y="92075"/>
                <a:ext cx="533400" cy="581025"/>
              </a:xfrm>
              <a:prstGeom prst="rect">
                <a:avLst/>
              </a:prstGeom>
            </p:spPr>
            <p:txBody>
              <a:bodyPr lIns="50800" tIns="50800" rIns="50800" bIns="50800" rtlCol="0" anchor="ctr"/>
              <a:lstStyle/>
              <a:p>
                <a:pPr>
                  <a:lnSpc>
                    <a:spcPts val="3079"/>
                  </a:lnSpc>
                </a:pPr>
                <a:endParaRPr/>
              </a:p>
            </p:txBody>
          </p:sp>
        </p:grpSp>
        <p:sp>
          <p:nvSpPr>
            <p:cNvPr id="14" name="TextBox 14"/>
            <p:cNvSpPr txBox="1"/>
            <p:nvPr/>
          </p:nvSpPr>
          <p:spPr>
            <a:xfrm>
              <a:off x="751121" y="7136"/>
              <a:ext cx="8278333" cy="1014518"/>
            </a:xfrm>
            <a:prstGeom prst="rect">
              <a:avLst/>
            </a:prstGeom>
          </p:spPr>
          <p:txBody>
            <a:bodyPr lIns="0" tIns="0" rIns="0" bIns="0" rtlCol="0" anchor="t">
              <a:spAutoFit/>
            </a:bodyPr>
            <a:lstStyle/>
            <a:p>
              <a:pPr>
                <a:lnSpc>
                  <a:spcPts val="3079"/>
                </a:lnSpc>
              </a:pPr>
              <a:r>
                <a:rPr lang="en-US" sz="2199">
                  <a:solidFill>
                    <a:srgbClr val="FFFFFF"/>
                  </a:solidFill>
                  <a:latin typeface="Emblema One"/>
                </a:rPr>
                <a:t>szybsze czytanie z pamięci mniejszej ilości bitów</a:t>
              </a:r>
            </a:p>
          </p:txBody>
        </p:sp>
      </p:grpSp>
      <p:grpSp>
        <p:nvGrpSpPr>
          <p:cNvPr id="15" name="Group 15"/>
          <p:cNvGrpSpPr/>
          <p:nvPr/>
        </p:nvGrpSpPr>
        <p:grpSpPr>
          <a:xfrm>
            <a:off x="559631" y="8751731"/>
            <a:ext cx="6772091" cy="1156766"/>
            <a:chOff x="0" y="0"/>
            <a:chExt cx="9029454" cy="1542354"/>
          </a:xfrm>
        </p:grpSpPr>
        <p:grpSp>
          <p:nvGrpSpPr>
            <p:cNvPr id="16" name="Group 16"/>
            <p:cNvGrpSpPr/>
            <p:nvPr/>
          </p:nvGrpSpPr>
          <p:grpSpPr>
            <a:xfrm>
              <a:off x="0" y="0"/>
              <a:ext cx="587042" cy="58704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p:spPr>
            <p:txBody>
              <a:bodyPr/>
              <a:lstStyle/>
              <a:p>
                <a:endParaRPr lang="pl-PL"/>
              </a:p>
            </p:txBody>
          </p:sp>
          <p:sp>
            <p:nvSpPr>
              <p:cNvPr id="18" name="TextBox 18"/>
              <p:cNvSpPr txBox="1"/>
              <p:nvPr/>
            </p:nvSpPr>
            <p:spPr>
              <a:xfrm>
                <a:off x="139700" y="92075"/>
                <a:ext cx="533400" cy="581025"/>
              </a:xfrm>
              <a:prstGeom prst="rect">
                <a:avLst/>
              </a:prstGeom>
            </p:spPr>
            <p:txBody>
              <a:bodyPr lIns="50800" tIns="50800" rIns="50800" bIns="50800" rtlCol="0" anchor="ctr"/>
              <a:lstStyle/>
              <a:p>
                <a:pPr>
                  <a:lnSpc>
                    <a:spcPts val="3079"/>
                  </a:lnSpc>
                </a:pPr>
                <a:endParaRPr/>
              </a:p>
            </p:txBody>
          </p:sp>
        </p:grpSp>
        <p:sp>
          <p:nvSpPr>
            <p:cNvPr id="19" name="TextBox 19"/>
            <p:cNvSpPr txBox="1"/>
            <p:nvPr/>
          </p:nvSpPr>
          <p:spPr>
            <a:xfrm>
              <a:off x="751121" y="7136"/>
              <a:ext cx="8278333" cy="1535218"/>
            </a:xfrm>
            <a:prstGeom prst="rect">
              <a:avLst/>
            </a:prstGeom>
          </p:spPr>
          <p:txBody>
            <a:bodyPr lIns="0" tIns="0" rIns="0" bIns="0" rtlCol="0" anchor="t">
              <a:spAutoFit/>
            </a:bodyPr>
            <a:lstStyle/>
            <a:p>
              <a:pPr>
                <a:lnSpc>
                  <a:spcPts val="3079"/>
                </a:lnSpc>
              </a:pPr>
              <a:r>
                <a:rPr lang="en-US" sz="2199">
                  <a:solidFill>
                    <a:srgbClr val="FFFFFF"/>
                  </a:solidFill>
                  <a:latin typeface="Emblema One"/>
                </a:rPr>
                <a:t>nie trzeba wykonywać type-checking dla każdego kolejnego elementu</a:t>
              </a:r>
            </a:p>
          </p:txBody>
        </p:sp>
      </p:grpSp>
      <p:sp>
        <p:nvSpPr>
          <p:cNvPr id="20" name="Freeform 20"/>
          <p:cNvSpPr/>
          <p:nvPr/>
        </p:nvSpPr>
        <p:spPr>
          <a:xfrm>
            <a:off x="9543412" y="2727669"/>
            <a:ext cx="8339071" cy="3226426"/>
          </a:xfrm>
          <a:custGeom>
            <a:avLst/>
            <a:gdLst/>
            <a:ahLst/>
            <a:cxnLst/>
            <a:rect l="l" t="t" r="r" b="b"/>
            <a:pathLst>
              <a:path w="8339071" h="3226426">
                <a:moveTo>
                  <a:pt x="0" y="0"/>
                </a:moveTo>
                <a:lnTo>
                  <a:pt x="8339070" y="0"/>
                </a:lnTo>
                <a:lnTo>
                  <a:pt x="8339070" y="3226426"/>
                </a:lnTo>
                <a:lnTo>
                  <a:pt x="0" y="3226426"/>
                </a:lnTo>
                <a:lnTo>
                  <a:pt x="0" y="0"/>
                </a:lnTo>
                <a:close/>
              </a:path>
            </a:pathLst>
          </a:custGeom>
          <a:blipFill>
            <a:blip r:embed="rId10">
              <a:alphaModFix amt="86000"/>
            </a:blip>
            <a:stretch>
              <a:fillRect/>
            </a:stretch>
          </a:blipFill>
          <a:ln w="38100" cap="sq">
            <a:solidFill>
              <a:srgbClr val="FFFFFF">
                <a:alpha val="85882"/>
              </a:srgbClr>
            </a:solidFill>
            <a:prstDash val="solid"/>
            <a:miter/>
          </a:ln>
        </p:spPr>
        <p:txBody>
          <a:bodyPr/>
          <a:lstStyle/>
          <a:p>
            <a:endParaRPr lang="pl-PL"/>
          </a:p>
        </p:txBody>
      </p:sp>
      <p:sp>
        <p:nvSpPr>
          <p:cNvPr id="21" name="TextBox 21"/>
          <p:cNvSpPr txBox="1"/>
          <p:nvPr/>
        </p:nvSpPr>
        <p:spPr>
          <a:xfrm>
            <a:off x="1286216" y="268605"/>
            <a:ext cx="15973084" cy="721995"/>
          </a:xfrm>
          <a:prstGeom prst="rect">
            <a:avLst/>
          </a:prstGeom>
        </p:spPr>
        <p:txBody>
          <a:bodyPr lIns="0" tIns="0" rIns="0" bIns="0" rtlCol="0" anchor="t">
            <a:spAutoFit/>
          </a:bodyPr>
          <a:lstStyle/>
          <a:p>
            <a:pPr algn="ctr">
              <a:lnSpc>
                <a:spcPts val="5880"/>
              </a:lnSpc>
            </a:pPr>
            <a:r>
              <a:rPr lang="en-US" sz="4200">
                <a:solidFill>
                  <a:srgbClr val="FFFFFF"/>
                </a:solidFill>
                <a:latin typeface="Emblema One"/>
              </a:rPr>
              <a:t>Dlaczego NumPy zamiast List ?</a:t>
            </a:r>
          </a:p>
        </p:txBody>
      </p:sp>
      <p:sp>
        <p:nvSpPr>
          <p:cNvPr id="22" name="Freeform 22"/>
          <p:cNvSpPr/>
          <p:nvPr/>
        </p:nvSpPr>
        <p:spPr>
          <a:xfrm rot="-9699052">
            <a:off x="5650892" y="926831"/>
            <a:ext cx="1232228" cy="1326273"/>
          </a:xfrm>
          <a:custGeom>
            <a:avLst/>
            <a:gdLst/>
            <a:ahLst/>
            <a:cxnLst/>
            <a:rect l="l" t="t" r="r" b="b"/>
            <a:pathLst>
              <a:path w="1232228" h="1326273">
                <a:moveTo>
                  <a:pt x="0" y="0"/>
                </a:moveTo>
                <a:lnTo>
                  <a:pt x="1232228" y="0"/>
                </a:lnTo>
                <a:lnTo>
                  <a:pt x="1232228" y="1326273"/>
                </a:lnTo>
                <a:lnTo>
                  <a:pt x="0" y="13262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l-PL"/>
          </a:p>
        </p:txBody>
      </p:sp>
      <p:sp>
        <p:nvSpPr>
          <p:cNvPr id="23" name="TextBox 23"/>
          <p:cNvSpPr txBox="1"/>
          <p:nvPr/>
        </p:nvSpPr>
        <p:spPr>
          <a:xfrm>
            <a:off x="2938487" y="3559409"/>
            <a:ext cx="2014379" cy="514350"/>
          </a:xfrm>
          <a:prstGeom prst="rect">
            <a:avLst/>
          </a:prstGeom>
        </p:spPr>
        <p:txBody>
          <a:bodyPr lIns="0" tIns="0" rIns="0" bIns="0" rtlCol="0" anchor="t">
            <a:spAutoFit/>
          </a:bodyPr>
          <a:lstStyle/>
          <a:p>
            <a:pPr algn="ctr">
              <a:lnSpc>
                <a:spcPts val="4200"/>
              </a:lnSpc>
            </a:pPr>
            <a:r>
              <a:rPr lang="en-US" sz="3000">
                <a:solidFill>
                  <a:srgbClr val="FFFFFF"/>
                </a:solidFill>
                <a:latin typeface="Open Sans Bold"/>
              </a:rPr>
              <a:t>Fixed Type</a:t>
            </a:r>
          </a:p>
        </p:txBody>
      </p:sp>
      <p:sp>
        <p:nvSpPr>
          <p:cNvPr id="24" name="TextBox 24"/>
          <p:cNvSpPr txBox="1"/>
          <p:nvPr/>
        </p:nvSpPr>
        <p:spPr>
          <a:xfrm>
            <a:off x="7360509" y="8775900"/>
            <a:ext cx="1548606" cy="4057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8 bajtów</a:t>
            </a:r>
          </a:p>
        </p:txBody>
      </p:sp>
      <p:sp>
        <p:nvSpPr>
          <p:cNvPr id="25" name="TextBox 25"/>
          <p:cNvSpPr txBox="1"/>
          <p:nvPr/>
        </p:nvSpPr>
        <p:spPr>
          <a:xfrm>
            <a:off x="9851580" y="6695469"/>
            <a:ext cx="1548606" cy="4057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8 bajtów</a:t>
            </a:r>
          </a:p>
        </p:txBody>
      </p:sp>
      <p:sp>
        <p:nvSpPr>
          <p:cNvPr id="26" name="TextBox 26"/>
          <p:cNvSpPr txBox="1"/>
          <p:nvPr/>
        </p:nvSpPr>
        <p:spPr>
          <a:xfrm>
            <a:off x="9272758" y="8165626"/>
            <a:ext cx="1548606" cy="4057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8 bajtów</a:t>
            </a:r>
          </a:p>
        </p:txBody>
      </p:sp>
      <p:sp>
        <p:nvSpPr>
          <p:cNvPr id="27" name="TextBox 27"/>
          <p:cNvSpPr txBox="1"/>
          <p:nvPr/>
        </p:nvSpPr>
        <p:spPr>
          <a:xfrm>
            <a:off x="8134813" y="7807486"/>
            <a:ext cx="1548606" cy="4057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8 bajtów</a:t>
            </a:r>
          </a:p>
        </p:txBody>
      </p:sp>
      <p:sp>
        <p:nvSpPr>
          <p:cNvPr id="28" name="TextBox 28"/>
          <p:cNvSpPr txBox="1"/>
          <p:nvPr/>
        </p:nvSpPr>
        <p:spPr>
          <a:xfrm>
            <a:off x="11067329" y="2108544"/>
            <a:ext cx="4473416" cy="533400"/>
          </a:xfrm>
          <a:prstGeom prst="rect">
            <a:avLst/>
          </a:prstGeom>
        </p:spPr>
        <p:txBody>
          <a:bodyPr lIns="0" tIns="0" rIns="0" bIns="0" rtlCol="0" anchor="t">
            <a:spAutoFit/>
          </a:bodyPr>
          <a:lstStyle/>
          <a:p>
            <a:pPr algn="ctr">
              <a:lnSpc>
                <a:spcPts val="4200"/>
              </a:lnSpc>
            </a:pPr>
            <a:r>
              <a:rPr lang="en-US" sz="3000">
                <a:solidFill>
                  <a:srgbClr val="FFFFFF"/>
                </a:solidFill>
                <a:latin typeface="Emblema One"/>
              </a:rPr>
              <a:t>Contiguous Memory</a:t>
            </a:r>
          </a:p>
        </p:txBody>
      </p:sp>
      <p:sp>
        <p:nvSpPr>
          <p:cNvPr id="29" name="TextBox 29"/>
          <p:cNvSpPr txBox="1"/>
          <p:nvPr/>
        </p:nvSpPr>
        <p:spPr>
          <a:xfrm>
            <a:off x="899988" y="1462639"/>
            <a:ext cx="4455077" cy="1066800"/>
          </a:xfrm>
          <a:prstGeom prst="rect">
            <a:avLst/>
          </a:prstGeom>
        </p:spPr>
        <p:txBody>
          <a:bodyPr lIns="0" tIns="0" rIns="0" bIns="0" rtlCol="0" anchor="t">
            <a:spAutoFit/>
          </a:bodyPr>
          <a:lstStyle/>
          <a:p>
            <a:pPr algn="ctr">
              <a:lnSpc>
                <a:spcPts val="4200"/>
              </a:lnSpc>
            </a:pPr>
            <a:r>
              <a:rPr lang="en-US" sz="3000">
                <a:solidFill>
                  <a:srgbClr val="FFFFFF"/>
                </a:solidFill>
                <a:latin typeface="Emblema One"/>
              </a:rPr>
              <a:t>Implementacja w języku 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sp>
        <p:nvSpPr>
          <p:cNvPr id="4" name="AutoShape 4"/>
          <p:cNvSpPr/>
          <p:nvPr/>
        </p:nvSpPr>
        <p:spPr>
          <a:xfrm>
            <a:off x="4709515" y="1648702"/>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5" name="Freeform 5"/>
          <p:cNvSpPr/>
          <p:nvPr/>
        </p:nvSpPr>
        <p:spPr>
          <a:xfrm>
            <a:off x="2527043" y="2118334"/>
            <a:ext cx="6616957" cy="7028459"/>
          </a:xfrm>
          <a:custGeom>
            <a:avLst/>
            <a:gdLst/>
            <a:ahLst/>
            <a:cxnLst/>
            <a:rect l="l" t="t" r="r" b="b"/>
            <a:pathLst>
              <a:path w="6616957" h="7028459">
                <a:moveTo>
                  <a:pt x="0" y="0"/>
                </a:moveTo>
                <a:lnTo>
                  <a:pt x="6616957" y="0"/>
                </a:lnTo>
                <a:lnTo>
                  <a:pt x="6616957" y="7028459"/>
                </a:lnTo>
                <a:lnTo>
                  <a:pt x="0" y="7028459"/>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6" name="Freeform 6"/>
          <p:cNvSpPr/>
          <p:nvPr/>
        </p:nvSpPr>
        <p:spPr>
          <a:xfrm rot="-2982584">
            <a:off x="9042311" y="7238632"/>
            <a:ext cx="1475310" cy="416775"/>
          </a:xfrm>
          <a:custGeom>
            <a:avLst/>
            <a:gdLst/>
            <a:ahLst/>
            <a:cxnLst/>
            <a:rect l="l" t="t" r="r" b="b"/>
            <a:pathLst>
              <a:path w="1475310" h="416775">
                <a:moveTo>
                  <a:pt x="0" y="0"/>
                </a:moveTo>
                <a:lnTo>
                  <a:pt x="1475310" y="0"/>
                </a:lnTo>
                <a:lnTo>
                  <a:pt x="1475310" y="416775"/>
                </a:lnTo>
                <a:lnTo>
                  <a:pt x="0" y="4167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7" name="TextBox 7"/>
          <p:cNvSpPr txBox="1"/>
          <p:nvPr/>
        </p:nvSpPr>
        <p:spPr>
          <a:xfrm>
            <a:off x="1567620" y="164707"/>
            <a:ext cx="16594611" cy="1464945"/>
          </a:xfrm>
          <a:prstGeom prst="rect">
            <a:avLst/>
          </a:prstGeom>
        </p:spPr>
        <p:txBody>
          <a:bodyPr lIns="0" tIns="0" rIns="0" bIns="0" rtlCol="0" anchor="t">
            <a:spAutoFit/>
          </a:bodyPr>
          <a:lstStyle/>
          <a:p>
            <a:pPr algn="ctr">
              <a:lnSpc>
                <a:spcPts val="5880"/>
              </a:lnSpc>
            </a:pPr>
            <a:r>
              <a:rPr lang="en-US" sz="4200">
                <a:solidFill>
                  <a:srgbClr val="FFFFFF"/>
                </a:solidFill>
                <a:latin typeface="Emblema One"/>
              </a:rPr>
              <a:t>NumPy - operacje pomiędzy tablicami oraz liczbami</a:t>
            </a:r>
          </a:p>
        </p:txBody>
      </p:sp>
      <p:sp>
        <p:nvSpPr>
          <p:cNvPr id="8" name="TextBox 8"/>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9" name="TextBox 9"/>
          <p:cNvSpPr txBox="1"/>
          <p:nvPr/>
        </p:nvSpPr>
        <p:spPr>
          <a:xfrm>
            <a:off x="9864925" y="5584939"/>
            <a:ext cx="7908488" cy="1135697"/>
          </a:xfrm>
          <a:prstGeom prst="rect">
            <a:avLst/>
          </a:prstGeom>
        </p:spPr>
        <p:txBody>
          <a:bodyPr lIns="0" tIns="0" rIns="0" bIns="0" rtlCol="0" anchor="t">
            <a:spAutoFit/>
          </a:bodyPr>
          <a:lstStyle/>
          <a:p>
            <a:pPr>
              <a:lnSpc>
                <a:spcPts val="3055"/>
              </a:lnSpc>
            </a:pPr>
            <a:r>
              <a:rPr lang="en-US" sz="2182">
                <a:solidFill>
                  <a:srgbClr val="FFFFFF"/>
                </a:solidFill>
                <a:latin typeface="Emblema One"/>
              </a:rPr>
              <a:t>Podczas dokonywania operacji pomiędzy tablicami oraz liczbami, jest dokonywana osobno dla każdego elementu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4401220" y="6099955"/>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2"/>
            <a:stretch>
              <a:fillRect r="-381" b="-1174"/>
            </a:stretch>
          </a:blipFill>
        </p:spPr>
        <p:txBody>
          <a:bodyPr/>
          <a:lstStyle/>
          <a:p>
            <a:endParaRPr lang="pl-PL"/>
          </a:p>
        </p:txBody>
      </p:sp>
      <p:sp>
        <p:nvSpPr>
          <p:cNvPr id="3" name="Freeform 3"/>
          <p:cNvSpPr/>
          <p:nvPr/>
        </p:nvSpPr>
        <p:spPr>
          <a:xfrm rot="-2715964">
            <a:off x="-647921" y="9413168"/>
            <a:ext cx="1844500" cy="1747664"/>
          </a:xfrm>
          <a:custGeom>
            <a:avLst/>
            <a:gdLst/>
            <a:ahLst/>
            <a:cxnLst/>
            <a:rect l="l" t="t" r="r" b="b"/>
            <a:pathLst>
              <a:path w="1844500" h="1747664">
                <a:moveTo>
                  <a:pt x="0" y="0"/>
                </a:moveTo>
                <a:lnTo>
                  <a:pt x="1844501" y="0"/>
                </a:lnTo>
                <a:lnTo>
                  <a:pt x="1844501" y="1747664"/>
                </a:lnTo>
                <a:lnTo>
                  <a:pt x="0" y="1747664"/>
                </a:lnTo>
                <a:lnTo>
                  <a:pt x="0" y="0"/>
                </a:lnTo>
                <a:close/>
              </a:path>
            </a:pathLst>
          </a:custGeom>
          <a:blipFill>
            <a:blip r:embed="rId3"/>
            <a:stretch>
              <a:fillRect/>
            </a:stretch>
          </a:blipFill>
        </p:spPr>
        <p:txBody>
          <a:bodyPr/>
          <a:lstStyle/>
          <a:p>
            <a:endParaRPr lang="pl-PL"/>
          </a:p>
        </p:txBody>
      </p:sp>
      <p:sp>
        <p:nvSpPr>
          <p:cNvPr id="4" name="Freeform 4"/>
          <p:cNvSpPr/>
          <p:nvPr/>
        </p:nvSpPr>
        <p:spPr>
          <a:xfrm rot="-3378125">
            <a:off x="14026632" y="-2182573"/>
            <a:ext cx="4943405" cy="5723190"/>
          </a:xfrm>
          <a:custGeom>
            <a:avLst/>
            <a:gdLst/>
            <a:ahLst/>
            <a:cxnLst/>
            <a:rect l="l" t="t" r="r" b="b"/>
            <a:pathLst>
              <a:path w="4943405" h="5723190">
                <a:moveTo>
                  <a:pt x="0" y="0"/>
                </a:moveTo>
                <a:lnTo>
                  <a:pt x="4943406" y="0"/>
                </a:lnTo>
                <a:lnTo>
                  <a:pt x="4943406" y="5723190"/>
                </a:lnTo>
                <a:lnTo>
                  <a:pt x="0" y="5723190"/>
                </a:lnTo>
                <a:lnTo>
                  <a:pt x="0" y="0"/>
                </a:lnTo>
                <a:close/>
              </a:path>
            </a:pathLst>
          </a:custGeom>
          <a:blipFill>
            <a:blip r:embed="rId4"/>
            <a:stretch>
              <a:fillRect/>
            </a:stretch>
          </a:blipFill>
        </p:spPr>
        <p:txBody>
          <a:bodyPr/>
          <a:lstStyle/>
          <a:p>
            <a:endParaRPr lang="pl-PL"/>
          </a:p>
        </p:txBody>
      </p:sp>
      <p:sp>
        <p:nvSpPr>
          <p:cNvPr id="5" name="AutoShape 5"/>
          <p:cNvSpPr/>
          <p:nvPr/>
        </p:nvSpPr>
        <p:spPr>
          <a:xfrm>
            <a:off x="274329" y="1047750"/>
            <a:ext cx="10310820" cy="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6" name="Group 6"/>
          <p:cNvGrpSpPr/>
          <p:nvPr/>
        </p:nvGrpSpPr>
        <p:grpSpPr>
          <a:xfrm>
            <a:off x="2768394" y="1052681"/>
            <a:ext cx="2188369" cy="931896"/>
            <a:chOff x="0" y="0"/>
            <a:chExt cx="2917825" cy="1242528"/>
          </a:xfrm>
        </p:grpSpPr>
        <p:sp>
          <p:nvSpPr>
            <p:cNvPr id="7" name="AutoShape 7"/>
            <p:cNvSpPr/>
            <p:nvPr/>
          </p:nvSpPr>
          <p:spPr>
            <a:xfrm>
              <a:off x="1458912" y="0"/>
              <a:ext cx="0" cy="758234"/>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748709"/>
              <a:ext cx="2917825" cy="493818"/>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Standardowe</a:t>
              </a:r>
            </a:p>
          </p:txBody>
        </p:sp>
      </p:grpSp>
      <p:grpSp>
        <p:nvGrpSpPr>
          <p:cNvPr id="9" name="Group 9"/>
          <p:cNvGrpSpPr/>
          <p:nvPr/>
        </p:nvGrpSpPr>
        <p:grpSpPr>
          <a:xfrm>
            <a:off x="7654053" y="1095375"/>
            <a:ext cx="2188369" cy="931896"/>
            <a:chOff x="0" y="0"/>
            <a:chExt cx="2917825" cy="1242528"/>
          </a:xfrm>
        </p:grpSpPr>
        <p:sp>
          <p:nvSpPr>
            <p:cNvPr id="10" name="AutoShape 10"/>
            <p:cNvSpPr/>
            <p:nvPr/>
          </p:nvSpPr>
          <p:spPr>
            <a:xfrm>
              <a:off x="1458912" y="0"/>
              <a:ext cx="0" cy="758234"/>
            </a:xfrm>
            <a:prstGeom prst="line">
              <a:avLst/>
            </a:prstGeom>
            <a:ln w="50800" cap="flat">
              <a:solidFill>
                <a:srgbClr val="FFFFFF"/>
              </a:solidFill>
              <a:prstDash val="solid"/>
              <a:headEnd type="none" w="sm" len="sm"/>
              <a:tailEnd type="none" w="sm" len="sm"/>
            </a:ln>
          </p:spPr>
          <p:txBody>
            <a:bodyPr/>
            <a:lstStyle/>
            <a:p>
              <a:endParaRPr lang="pl-PL"/>
            </a:p>
          </p:txBody>
        </p:sp>
        <p:sp>
          <p:nvSpPr>
            <p:cNvPr id="11" name="TextBox 11"/>
            <p:cNvSpPr txBox="1"/>
            <p:nvPr/>
          </p:nvSpPr>
          <p:spPr>
            <a:xfrm>
              <a:off x="0" y="748709"/>
              <a:ext cx="2917825" cy="493818"/>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Boolean</a:t>
              </a:r>
            </a:p>
          </p:txBody>
        </p:sp>
      </p:grpSp>
      <p:sp>
        <p:nvSpPr>
          <p:cNvPr id="12" name="AutoShape 12"/>
          <p:cNvSpPr/>
          <p:nvPr/>
        </p:nvSpPr>
        <p:spPr>
          <a:xfrm flipH="1">
            <a:off x="3439858" y="1984576"/>
            <a:ext cx="441771" cy="1248484"/>
          </a:xfrm>
          <a:prstGeom prst="line">
            <a:avLst/>
          </a:prstGeom>
          <a:ln w="38100" cap="flat">
            <a:solidFill>
              <a:srgbClr val="FFFFFF"/>
            </a:solidFill>
            <a:prstDash val="solid"/>
            <a:headEnd type="none" w="sm" len="sm"/>
            <a:tailEnd type="triangle" w="lg" len="med"/>
          </a:ln>
        </p:spPr>
        <p:txBody>
          <a:bodyPr/>
          <a:lstStyle/>
          <a:p>
            <a:endParaRPr lang="pl-PL"/>
          </a:p>
        </p:txBody>
      </p:sp>
      <p:sp>
        <p:nvSpPr>
          <p:cNvPr id="13" name="Freeform 13"/>
          <p:cNvSpPr/>
          <p:nvPr/>
        </p:nvSpPr>
        <p:spPr>
          <a:xfrm>
            <a:off x="410255" y="3326968"/>
            <a:ext cx="6400432" cy="6703770"/>
          </a:xfrm>
          <a:custGeom>
            <a:avLst/>
            <a:gdLst/>
            <a:ahLst/>
            <a:cxnLst/>
            <a:rect l="l" t="t" r="r" b="b"/>
            <a:pathLst>
              <a:path w="6400432" h="6703770">
                <a:moveTo>
                  <a:pt x="0" y="0"/>
                </a:moveTo>
                <a:lnTo>
                  <a:pt x="6400432" y="0"/>
                </a:lnTo>
                <a:lnTo>
                  <a:pt x="6400432" y="6703770"/>
                </a:lnTo>
                <a:lnTo>
                  <a:pt x="0" y="670377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14" name="AutoShape 14"/>
          <p:cNvSpPr/>
          <p:nvPr/>
        </p:nvSpPr>
        <p:spPr>
          <a:xfrm>
            <a:off x="8767288" y="2027271"/>
            <a:ext cx="675161" cy="936814"/>
          </a:xfrm>
          <a:prstGeom prst="line">
            <a:avLst/>
          </a:prstGeom>
          <a:ln w="38100" cap="flat">
            <a:solidFill>
              <a:srgbClr val="FFFFFF"/>
            </a:solidFill>
            <a:prstDash val="solid"/>
            <a:headEnd type="none" w="sm" len="sm"/>
            <a:tailEnd type="triangle" w="lg" len="med"/>
          </a:ln>
        </p:spPr>
        <p:txBody>
          <a:bodyPr/>
          <a:lstStyle/>
          <a:p>
            <a:endParaRPr lang="pl-PL"/>
          </a:p>
        </p:txBody>
      </p:sp>
      <p:sp>
        <p:nvSpPr>
          <p:cNvPr id="15" name="Freeform 15"/>
          <p:cNvSpPr/>
          <p:nvPr/>
        </p:nvSpPr>
        <p:spPr>
          <a:xfrm>
            <a:off x="7874952" y="3115619"/>
            <a:ext cx="6269201" cy="6915119"/>
          </a:xfrm>
          <a:custGeom>
            <a:avLst/>
            <a:gdLst/>
            <a:ahLst/>
            <a:cxnLst/>
            <a:rect l="l" t="t" r="r" b="b"/>
            <a:pathLst>
              <a:path w="6269201" h="6915119">
                <a:moveTo>
                  <a:pt x="0" y="0"/>
                </a:moveTo>
                <a:lnTo>
                  <a:pt x="6269202" y="0"/>
                </a:lnTo>
                <a:lnTo>
                  <a:pt x="6269202" y="6915119"/>
                </a:lnTo>
                <a:lnTo>
                  <a:pt x="0" y="6915119"/>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16" name="TextBox 16"/>
          <p:cNvSpPr txBox="1"/>
          <p:nvPr/>
        </p:nvSpPr>
        <p:spPr>
          <a:xfrm>
            <a:off x="274329" y="275162"/>
            <a:ext cx="12222321" cy="721995"/>
          </a:xfrm>
          <a:prstGeom prst="rect">
            <a:avLst/>
          </a:prstGeom>
        </p:spPr>
        <p:txBody>
          <a:bodyPr lIns="0" tIns="0" rIns="0" bIns="0" rtlCol="0" anchor="t">
            <a:spAutoFit/>
          </a:bodyPr>
          <a:lstStyle/>
          <a:p>
            <a:pPr algn="ctr">
              <a:lnSpc>
                <a:spcPts val="5880"/>
              </a:lnSpc>
            </a:pPr>
            <a:r>
              <a:rPr lang="en-US" sz="4200">
                <a:solidFill>
                  <a:srgbClr val="FFFFFF"/>
                </a:solidFill>
                <a:latin typeface="Emblema One"/>
              </a:rPr>
              <a:t>NumPy - pobieranie danych z ndarray</a:t>
            </a:r>
          </a:p>
        </p:txBody>
      </p:sp>
      <p:sp>
        <p:nvSpPr>
          <p:cNvPr id="17" name="AutoShape 17"/>
          <p:cNvSpPr/>
          <p:nvPr/>
        </p:nvSpPr>
        <p:spPr>
          <a:xfrm>
            <a:off x="15155153" y="5601048"/>
            <a:ext cx="3132847" cy="0"/>
          </a:xfrm>
          <a:prstGeom prst="line">
            <a:avLst/>
          </a:prstGeom>
          <a:ln w="38100" cap="flat">
            <a:solidFill>
              <a:srgbClr val="FFFFFF"/>
            </a:solidFill>
            <a:prstDash val="solid"/>
            <a:headEnd type="none" w="sm" len="sm"/>
            <a:tailEnd type="triangle" w="lg" len="med"/>
          </a:ln>
        </p:spPr>
        <p:txBody>
          <a:bodyPr/>
          <a:lstStyle/>
          <a:p>
            <a:endParaRPr lang="pl-PL"/>
          </a:p>
        </p:txBody>
      </p:sp>
      <p:sp>
        <p:nvSpPr>
          <p:cNvPr id="18" name="TextBox 18"/>
          <p:cNvSpPr txBox="1"/>
          <p:nvPr/>
        </p:nvSpPr>
        <p:spPr>
          <a:xfrm>
            <a:off x="15479723" y="5095875"/>
            <a:ext cx="2538095" cy="38227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Fancy Indexing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sp>
        <p:nvSpPr>
          <p:cNvPr id="4" name="Freeform 4"/>
          <p:cNvSpPr/>
          <p:nvPr/>
        </p:nvSpPr>
        <p:spPr>
          <a:xfrm>
            <a:off x="8711039" y="129185"/>
            <a:ext cx="7112666" cy="10028631"/>
          </a:xfrm>
          <a:custGeom>
            <a:avLst/>
            <a:gdLst/>
            <a:ahLst/>
            <a:cxnLst/>
            <a:rect l="l" t="t" r="r" b="b"/>
            <a:pathLst>
              <a:path w="7112666" h="10028631">
                <a:moveTo>
                  <a:pt x="0" y="0"/>
                </a:moveTo>
                <a:lnTo>
                  <a:pt x="7112666" y="0"/>
                </a:lnTo>
                <a:lnTo>
                  <a:pt x="7112666" y="10028630"/>
                </a:lnTo>
                <a:lnTo>
                  <a:pt x="0" y="10028630"/>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5" name="TextBox 5"/>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6" name="TextBox 6"/>
          <p:cNvSpPr txBox="1"/>
          <p:nvPr/>
        </p:nvSpPr>
        <p:spPr>
          <a:xfrm>
            <a:off x="599546" y="382905"/>
            <a:ext cx="8111492" cy="1243965"/>
          </a:xfrm>
          <a:prstGeom prst="rect">
            <a:avLst/>
          </a:prstGeom>
        </p:spPr>
        <p:txBody>
          <a:bodyPr lIns="0" tIns="0" rIns="0" bIns="0" rtlCol="0" anchor="t">
            <a:spAutoFit/>
          </a:bodyPr>
          <a:lstStyle/>
          <a:p>
            <a:pPr>
              <a:lnSpc>
                <a:spcPts val="3359"/>
              </a:lnSpc>
            </a:pPr>
            <a:r>
              <a:rPr lang="en-US" sz="2400">
                <a:solidFill>
                  <a:srgbClr val="FFFFFF"/>
                </a:solidFill>
                <a:latin typeface="Emblema One"/>
              </a:rPr>
              <a:t>Fancy indexing polega na wyciąganiu informacji z tablic poprzez zastosowanie tablic z wartościami Integer.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6421864" y="8888664"/>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4140837" y="-2669381"/>
            <a:ext cx="5583018" cy="5338761"/>
          </a:xfrm>
          <a:custGeom>
            <a:avLst/>
            <a:gdLst/>
            <a:ahLst/>
            <a:cxnLst/>
            <a:rect l="l" t="t" r="r" b="b"/>
            <a:pathLst>
              <a:path w="5583018" h="5338761">
                <a:moveTo>
                  <a:pt x="0" y="0"/>
                </a:moveTo>
                <a:lnTo>
                  <a:pt x="5583018" y="0"/>
                </a:lnTo>
                <a:lnTo>
                  <a:pt x="5583018" y="5338762"/>
                </a:lnTo>
                <a:lnTo>
                  <a:pt x="0" y="5338762"/>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3912271" y="7238099"/>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1661069" y="255337"/>
            <a:ext cx="2895099" cy="2768439"/>
          </a:xfrm>
          <a:custGeom>
            <a:avLst/>
            <a:gdLst/>
            <a:ahLst/>
            <a:cxnLst/>
            <a:rect l="l" t="t" r="r" b="b"/>
            <a:pathLst>
              <a:path w="2895099" h="2768439">
                <a:moveTo>
                  <a:pt x="0" y="0"/>
                </a:moveTo>
                <a:lnTo>
                  <a:pt x="2895099" y="0"/>
                </a:lnTo>
                <a:lnTo>
                  <a:pt x="2895099" y="2768438"/>
                </a:lnTo>
                <a:lnTo>
                  <a:pt x="0" y="2768438"/>
                </a:lnTo>
                <a:lnTo>
                  <a:pt x="0" y="0"/>
                </a:lnTo>
                <a:close/>
              </a:path>
            </a:pathLst>
          </a:custGeom>
          <a:blipFill>
            <a:blip r:embed="rId3"/>
            <a:stretch>
              <a:fillRect/>
            </a:stretch>
          </a:blipFill>
        </p:spPr>
        <p:txBody>
          <a:bodyPr/>
          <a:lstStyle/>
          <a:p>
            <a:endParaRPr lang="pl-PL"/>
          </a:p>
        </p:txBody>
      </p:sp>
      <p:sp>
        <p:nvSpPr>
          <p:cNvPr id="6" name="AutoShape 6"/>
          <p:cNvSpPr/>
          <p:nvPr/>
        </p:nvSpPr>
        <p:spPr>
          <a:xfrm>
            <a:off x="1665085" y="104775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7" name="Freeform 7"/>
          <p:cNvSpPr/>
          <p:nvPr/>
        </p:nvSpPr>
        <p:spPr>
          <a:xfrm>
            <a:off x="1028700" y="3547330"/>
            <a:ext cx="7172277" cy="5635360"/>
          </a:xfrm>
          <a:custGeom>
            <a:avLst/>
            <a:gdLst/>
            <a:ahLst/>
            <a:cxnLst/>
            <a:rect l="l" t="t" r="r" b="b"/>
            <a:pathLst>
              <a:path w="7172277" h="5635360">
                <a:moveTo>
                  <a:pt x="0" y="0"/>
                </a:moveTo>
                <a:lnTo>
                  <a:pt x="7172277" y="0"/>
                </a:lnTo>
                <a:lnTo>
                  <a:pt x="7172277" y="5635360"/>
                </a:lnTo>
                <a:lnTo>
                  <a:pt x="0" y="563536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8" name="TextBox 8"/>
          <p:cNvSpPr txBox="1"/>
          <p:nvPr/>
        </p:nvSpPr>
        <p:spPr>
          <a:xfrm>
            <a:off x="1665085" y="147627"/>
            <a:ext cx="12545830"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Element-wise operations</a:t>
            </a:r>
          </a:p>
        </p:txBody>
      </p:sp>
      <p:sp>
        <p:nvSpPr>
          <p:cNvPr id="9" name="TextBox 9"/>
          <p:cNvSpPr txBox="1"/>
          <p:nvPr/>
        </p:nvSpPr>
        <p:spPr>
          <a:xfrm>
            <a:off x="1665085" y="1181100"/>
            <a:ext cx="13270745" cy="2082165"/>
          </a:xfrm>
          <a:prstGeom prst="rect">
            <a:avLst/>
          </a:prstGeom>
        </p:spPr>
        <p:txBody>
          <a:bodyPr lIns="0" tIns="0" rIns="0" bIns="0" rtlCol="0" anchor="t">
            <a:spAutoFit/>
          </a:bodyPr>
          <a:lstStyle/>
          <a:p>
            <a:pPr>
              <a:lnSpc>
                <a:spcPts val="3359"/>
              </a:lnSpc>
            </a:pPr>
            <a:r>
              <a:rPr lang="en-US" sz="2400">
                <a:solidFill>
                  <a:srgbClr val="FFFFFF"/>
                </a:solidFill>
                <a:latin typeface="Emblema One"/>
              </a:rPr>
              <a:t>Funkcja uniwersalna, czyli ufunc, to funkcja, która wykonuje operacje element-wise na danych w ndarrays. Można sobie wyobrazić to jaki wskaźnik, który idzie po tablicy i wykonuje daną operacje na każdym kolejnym jej elemencie. Pozwala to na szybkie i wydajnie wykonywanie operacji na dużych zbiorach danych.</a:t>
            </a:r>
          </a:p>
        </p:txBody>
      </p:sp>
      <p:grpSp>
        <p:nvGrpSpPr>
          <p:cNvPr id="10" name="Group 10"/>
          <p:cNvGrpSpPr/>
          <p:nvPr/>
        </p:nvGrpSpPr>
        <p:grpSpPr>
          <a:xfrm>
            <a:off x="8830913" y="3547330"/>
            <a:ext cx="4311341" cy="5487984"/>
            <a:chOff x="0" y="0"/>
            <a:chExt cx="5748455" cy="7317311"/>
          </a:xfrm>
        </p:grpSpPr>
        <p:sp>
          <p:nvSpPr>
            <p:cNvPr id="11" name="AutoShape 11"/>
            <p:cNvSpPr/>
            <p:nvPr/>
          </p:nvSpPr>
          <p:spPr>
            <a:xfrm>
              <a:off x="0" y="0"/>
              <a:ext cx="5748455" cy="7317311"/>
            </a:xfrm>
            <a:prstGeom prst="rect">
              <a:avLst/>
            </a:prstGeom>
            <a:solidFill>
              <a:srgbClr val="4D1354"/>
            </a:solidFill>
          </p:spPr>
          <p:txBody>
            <a:bodyPr/>
            <a:lstStyle/>
            <a:p>
              <a:endParaRPr lang="pl-PL"/>
            </a:p>
          </p:txBody>
        </p:sp>
        <p:sp>
          <p:nvSpPr>
            <p:cNvPr id="12" name="TextBox 12"/>
            <p:cNvSpPr txBox="1"/>
            <p:nvPr/>
          </p:nvSpPr>
          <p:spPr>
            <a:xfrm>
              <a:off x="417449" y="896345"/>
              <a:ext cx="4903631" cy="4323292"/>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FFFFFF"/>
                  </a:solidFill>
                  <a:latin typeface="Emblema One"/>
                </a:rPr>
                <a:t>square</a:t>
              </a:r>
            </a:p>
            <a:p>
              <a:pPr marL="431801" lvl="1" indent="-215900">
                <a:lnSpc>
                  <a:spcPts val="2800"/>
                </a:lnSpc>
                <a:buFont typeface="Arial"/>
                <a:buChar char="•"/>
              </a:pPr>
              <a:r>
                <a:rPr lang="en-US" sz="2000">
                  <a:solidFill>
                    <a:srgbClr val="FFFFFF"/>
                  </a:solidFill>
                  <a:latin typeface="Emblema One"/>
                </a:rPr>
                <a:t>sign</a:t>
              </a:r>
            </a:p>
            <a:p>
              <a:pPr marL="431801" lvl="1" indent="-215900">
                <a:lnSpc>
                  <a:spcPts val="2800"/>
                </a:lnSpc>
                <a:buFont typeface="Arial"/>
                <a:buChar char="•"/>
              </a:pPr>
              <a:r>
                <a:rPr lang="en-US" sz="2000">
                  <a:solidFill>
                    <a:srgbClr val="FFFFFF"/>
                  </a:solidFill>
                  <a:latin typeface="Emblema One"/>
                </a:rPr>
                <a:t>ceil</a:t>
              </a:r>
            </a:p>
            <a:p>
              <a:pPr marL="431801" lvl="1" indent="-215900">
                <a:lnSpc>
                  <a:spcPts val="2800"/>
                </a:lnSpc>
                <a:buFont typeface="Arial"/>
                <a:buChar char="•"/>
              </a:pPr>
              <a:r>
                <a:rPr lang="en-US" sz="2000">
                  <a:solidFill>
                    <a:srgbClr val="FFFFFF"/>
                  </a:solidFill>
                  <a:latin typeface="Emblema One"/>
                </a:rPr>
                <a:t>floor</a:t>
              </a:r>
            </a:p>
            <a:p>
              <a:pPr marL="431801" lvl="1" indent="-215900">
                <a:lnSpc>
                  <a:spcPts val="2800"/>
                </a:lnSpc>
                <a:buFont typeface="Arial"/>
                <a:buChar char="•"/>
              </a:pPr>
              <a:r>
                <a:rPr lang="en-US" sz="2000">
                  <a:solidFill>
                    <a:srgbClr val="FFFFFF"/>
                  </a:solidFill>
                  <a:latin typeface="Emblema One"/>
                </a:rPr>
                <a:t>isnan</a:t>
              </a:r>
            </a:p>
            <a:p>
              <a:pPr marL="431801" lvl="1" indent="-215900">
                <a:lnSpc>
                  <a:spcPts val="2800"/>
                </a:lnSpc>
                <a:buFont typeface="Arial"/>
                <a:buChar char="•"/>
              </a:pPr>
              <a:r>
                <a:rPr lang="en-US" sz="2000">
                  <a:solidFill>
                    <a:srgbClr val="FFFFFF"/>
                  </a:solidFill>
                  <a:latin typeface="Emblema One"/>
                </a:rPr>
                <a:t>isfinite</a:t>
              </a:r>
            </a:p>
            <a:p>
              <a:pPr marL="431801" lvl="1" indent="-215900">
                <a:lnSpc>
                  <a:spcPts val="2800"/>
                </a:lnSpc>
                <a:buFont typeface="Arial"/>
                <a:buChar char="•"/>
              </a:pPr>
              <a:r>
                <a:rPr lang="en-US" sz="2000">
                  <a:solidFill>
                    <a:srgbClr val="FFFFFF"/>
                  </a:solidFill>
                  <a:latin typeface="Emblema One"/>
                </a:rPr>
                <a:t>cos, sin, tan</a:t>
              </a:r>
            </a:p>
            <a:p>
              <a:pPr marL="431801" lvl="1" indent="-215900">
                <a:lnSpc>
                  <a:spcPts val="2800"/>
                </a:lnSpc>
                <a:buFont typeface="Arial"/>
                <a:buChar char="•"/>
              </a:pPr>
              <a:r>
                <a:rPr lang="en-US" sz="2000">
                  <a:solidFill>
                    <a:srgbClr val="FFFFFF"/>
                  </a:solidFill>
                  <a:latin typeface="Emblema One"/>
                </a:rPr>
                <a:t>arcos, arcsin</a:t>
              </a:r>
            </a:p>
            <a:p>
              <a:pPr marL="431801" lvl="1" indent="-215900">
                <a:lnSpc>
                  <a:spcPts val="2800"/>
                </a:lnSpc>
                <a:buFont typeface="Arial"/>
                <a:buChar char="•"/>
              </a:pPr>
              <a:r>
                <a:rPr lang="en-US" sz="2000">
                  <a:solidFill>
                    <a:srgbClr val="FFFFFF"/>
                  </a:solidFill>
                  <a:latin typeface="Emblema One"/>
                </a:rPr>
                <a:t>logical_not</a:t>
              </a:r>
            </a:p>
          </p:txBody>
        </p:sp>
        <p:sp>
          <p:nvSpPr>
            <p:cNvPr id="13" name="TextBox 13"/>
            <p:cNvSpPr txBox="1"/>
            <p:nvPr/>
          </p:nvSpPr>
          <p:spPr>
            <a:xfrm>
              <a:off x="427375" y="234252"/>
              <a:ext cx="4893704" cy="493818"/>
            </a:xfrm>
            <a:prstGeom prst="rect">
              <a:avLst/>
            </a:prstGeom>
          </p:spPr>
          <p:txBody>
            <a:bodyPr lIns="0" tIns="0" rIns="0" bIns="0" rtlCol="0" anchor="t">
              <a:spAutoFit/>
            </a:bodyPr>
            <a:lstStyle/>
            <a:p>
              <a:pPr algn="ctr">
                <a:lnSpc>
                  <a:spcPts val="3079"/>
                </a:lnSpc>
                <a:spcBef>
                  <a:spcPct val="0"/>
                </a:spcBef>
              </a:pPr>
              <a:r>
                <a:rPr lang="en-US" sz="2199">
                  <a:solidFill>
                    <a:srgbClr val="FFFFFF"/>
                  </a:solidFill>
                  <a:latin typeface="Emblema One"/>
                </a:rPr>
                <a:t>UNARY UFUNC</a:t>
              </a:r>
            </a:p>
          </p:txBody>
        </p:sp>
      </p:grpSp>
      <p:grpSp>
        <p:nvGrpSpPr>
          <p:cNvPr id="14" name="Group 14"/>
          <p:cNvGrpSpPr/>
          <p:nvPr/>
        </p:nvGrpSpPr>
        <p:grpSpPr>
          <a:xfrm>
            <a:off x="13637685" y="3547330"/>
            <a:ext cx="4311341" cy="5468934"/>
            <a:chOff x="0" y="0"/>
            <a:chExt cx="5748455" cy="7291911"/>
          </a:xfrm>
        </p:grpSpPr>
        <p:sp>
          <p:nvSpPr>
            <p:cNvPr id="15" name="AutoShape 15"/>
            <p:cNvSpPr/>
            <p:nvPr/>
          </p:nvSpPr>
          <p:spPr>
            <a:xfrm>
              <a:off x="0" y="0"/>
              <a:ext cx="5748455" cy="7291911"/>
            </a:xfrm>
            <a:prstGeom prst="rect">
              <a:avLst/>
            </a:prstGeom>
            <a:solidFill>
              <a:srgbClr val="4D1354"/>
            </a:solidFill>
          </p:spPr>
          <p:txBody>
            <a:bodyPr/>
            <a:lstStyle/>
            <a:p>
              <a:endParaRPr lang="pl-PL"/>
            </a:p>
          </p:txBody>
        </p:sp>
        <p:sp>
          <p:nvSpPr>
            <p:cNvPr id="16" name="TextBox 16"/>
            <p:cNvSpPr txBox="1"/>
            <p:nvPr/>
          </p:nvSpPr>
          <p:spPr>
            <a:xfrm>
              <a:off x="417449" y="896345"/>
              <a:ext cx="4903631" cy="4297892"/>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FFFFFF"/>
                  </a:solidFill>
                  <a:latin typeface="Emblema One"/>
                </a:rPr>
                <a:t>substract</a:t>
              </a:r>
            </a:p>
            <a:p>
              <a:pPr marL="431801" lvl="1" indent="-215900">
                <a:lnSpc>
                  <a:spcPts val="2800"/>
                </a:lnSpc>
                <a:buFont typeface="Arial"/>
                <a:buChar char="•"/>
              </a:pPr>
              <a:r>
                <a:rPr lang="en-US" sz="2000">
                  <a:solidFill>
                    <a:srgbClr val="FFFFFF"/>
                  </a:solidFill>
                  <a:latin typeface="Emblema One"/>
                </a:rPr>
                <a:t>multiply</a:t>
              </a:r>
            </a:p>
            <a:p>
              <a:pPr marL="431801" lvl="1" indent="-215900">
                <a:lnSpc>
                  <a:spcPts val="2800"/>
                </a:lnSpc>
                <a:buFont typeface="Arial"/>
                <a:buChar char="•"/>
              </a:pPr>
              <a:r>
                <a:rPr lang="en-US" sz="2000">
                  <a:solidFill>
                    <a:srgbClr val="FFFFFF"/>
                  </a:solidFill>
                  <a:latin typeface="Emblema One"/>
                </a:rPr>
                <a:t>divide</a:t>
              </a:r>
            </a:p>
            <a:p>
              <a:pPr marL="431801" lvl="1" indent="-215900">
                <a:lnSpc>
                  <a:spcPts val="2800"/>
                </a:lnSpc>
                <a:buFont typeface="Arial"/>
                <a:buChar char="•"/>
              </a:pPr>
              <a:r>
                <a:rPr lang="en-US" sz="2000">
                  <a:solidFill>
                    <a:srgbClr val="FFFFFF"/>
                  </a:solidFill>
                  <a:latin typeface="Emblema One"/>
                </a:rPr>
                <a:t>maximum, minimum</a:t>
              </a:r>
            </a:p>
            <a:p>
              <a:pPr marL="431801" lvl="1" indent="-215900">
                <a:lnSpc>
                  <a:spcPts val="2800"/>
                </a:lnSpc>
                <a:buFont typeface="Arial"/>
                <a:buChar char="•"/>
              </a:pPr>
              <a:r>
                <a:rPr lang="en-US" sz="2000">
                  <a:solidFill>
                    <a:srgbClr val="FFFFFF"/>
                  </a:solidFill>
                  <a:latin typeface="Emblema One"/>
                </a:rPr>
                <a:t>mod</a:t>
              </a:r>
            </a:p>
            <a:p>
              <a:pPr marL="431801" lvl="1" indent="-215900">
                <a:lnSpc>
                  <a:spcPts val="2800"/>
                </a:lnSpc>
                <a:buFont typeface="Arial"/>
                <a:buChar char="•"/>
              </a:pPr>
              <a:r>
                <a:rPr lang="en-US" sz="2000">
                  <a:solidFill>
                    <a:srgbClr val="FFFFFF"/>
                  </a:solidFill>
                  <a:latin typeface="Emblema One"/>
                </a:rPr>
                <a:t>greater, greater_equal itp</a:t>
              </a:r>
            </a:p>
            <a:p>
              <a:pPr marL="431801" lvl="1" indent="-215900">
                <a:lnSpc>
                  <a:spcPts val="2800"/>
                </a:lnSpc>
                <a:buFont typeface="Arial"/>
                <a:buChar char="•"/>
              </a:pPr>
              <a:r>
                <a:rPr lang="en-US" sz="2000">
                  <a:solidFill>
                    <a:srgbClr val="FFFFFF"/>
                  </a:solidFill>
                  <a:latin typeface="Emblema One"/>
                </a:rPr>
                <a:t>logical_and, logical_or itp</a:t>
              </a:r>
            </a:p>
          </p:txBody>
        </p:sp>
        <p:sp>
          <p:nvSpPr>
            <p:cNvPr id="17" name="TextBox 17"/>
            <p:cNvSpPr txBox="1"/>
            <p:nvPr/>
          </p:nvSpPr>
          <p:spPr>
            <a:xfrm>
              <a:off x="427375" y="234252"/>
              <a:ext cx="4893704" cy="493818"/>
            </a:xfrm>
            <a:prstGeom prst="rect">
              <a:avLst/>
            </a:prstGeom>
          </p:spPr>
          <p:txBody>
            <a:bodyPr lIns="0" tIns="0" rIns="0" bIns="0" rtlCol="0" anchor="t">
              <a:spAutoFit/>
            </a:bodyPr>
            <a:lstStyle/>
            <a:p>
              <a:pPr algn="ctr">
                <a:lnSpc>
                  <a:spcPts val="3079"/>
                </a:lnSpc>
                <a:spcBef>
                  <a:spcPct val="0"/>
                </a:spcBef>
              </a:pPr>
              <a:r>
                <a:rPr lang="en-US" sz="2199">
                  <a:solidFill>
                    <a:srgbClr val="FFFFFF"/>
                  </a:solidFill>
                  <a:latin typeface="Emblema One"/>
                </a:rPr>
                <a:t>BINARY UFUNC</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16297396" y="8499354"/>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txBody>
          <a:bodyPr/>
          <a:lstStyle/>
          <a:p>
            <a:endParaRPr lang="pl-PL"/>
          </a:p>
        </p:txBody>
      </p:sp>
      <p:sp>
        <p:nvSpPr>
          <p:cNvPr id="3" name="Freeform 3"/>
          <p:cNvSpPr/>
          <p:nvPr/>
        </p:nvSpPr>
        <p:spPr>
          <a:xfrm>
            <a:off x="-2475847" y="-1023641"/>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txBody>
          <a:bodyPr/>
          <a:lstStyle/>
          <a:p>
            <a:endParaRPr lang="pl-PL"/>
          </a:p>
        </p:txBody>
      </p:sp>
      <p:sp>
        <p:nvSpPr>
          <p:cNvPr id="4" name="Freeform 4"/>
          <p:cNvSpPr/>
          <p:nvPr/>
        </p:nvSpPr>
        <p:spPr>
          <a:xfrm rot="313119">
            <a:off x="-892148" y="5432497"/>
            <a:ext cx="5693252" cy="5444172"/>
          </a:xfrm>
          <a:custGeom>
            <a:avLst/>
            <a:gdLst/>
            <a:ahLst/>
            <a:cxnLst/>
            <a:rect l="l" t="t" r="r" b="b"/>
            <a:pathLst>
              <a:path w="5693252" h="5444172">
                <a:moveTo>
                  <a:pt x="0" y="0"/>
                </a:moveTo>
                <a:lnTo>
                  <a:pt x="5693252" y="0"/>
                </a:lnTo>
                <a:lnTo>
                  <a:pt x="5693252" y="5444172"/>
                </a:lnTo>
                <a:lnTo>
                  <a:pt x="0" y="5444172"/>
                </a:lnTo>
                <a:lnTo>
                  <a:pt x="0" y="0"/>
                </a:lnTo>
                <a:close/>
              </a:path>
            </a:pathLst>
          </a:custGeom>
          <a:blipFill>
            <a:blip r:embed="rId4"/>
            <a:stretch>
              <a:fillRect/>
            </a:stretch>
          </a:blipFill>
        </p:spPr>
        <p:txBody>
          <a:bodyPr/>
          <a:lstStyle/>
          <a:p>
            <a:endParaRPr lang="pl-PL"/>
          </a:p>
        </p:txBody>
      </p:sp>
      <p:sp>
        <p:nvSpPr>
          <p:cNvPr id="5" name="AutoShape 5"/>
          <p:cNvSpPr/>
          <p:nvPr/>
        </p:nvSpPr>
        <p:spPr>
          <a:xfrm>
            <a:off x="2749865" y="100965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Freeform 6"/>
          <p:cNvSpPr/>
          <p:nvPr/>
        </p:nvSpPr>
        <p:spPr>
          <a:xfrm>
            <a:off x="7015348" y="2747687"/>
            <a:ext cx="7075438" cy="7336284"/>
          </a:xfrm>
          <a:custGeom>
            <a:avLst/>
            <a:gdLst/>
            <a:ahLst/>
            <a:cxnLst/>
            <a:rect l="l" t="t" r="r" b="b"/>
            <a:pathLst>
              <a:path w="7075438" h="7336284">
                <a:moveTo>
                  <a:pt x="0" y="0"/>
                </a:moveTo>
                <a:lnTo>
                  <a:pt x="7075438" y="0"/>
                </a:lnTo>
                <a:lnTo>
                  <a:pt x="7075438" y="7336284"/>
                </a:lnTo>
                <a:lnTo>
                  <a:pt x="0" y="7336284"/>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2749865" y="100294"/>
            <a:ext cx="8793798" cy="721995"/>
          </a:xfrm>
          <a:prstGeom prst="rect">
            <a:avLst/>
          </a:prstGeom>
        </p:spPr>
        <p:txBody>
          <a:bodyPr lIns="0" tIns="0" rIns="0" bIns="0" rtlCol="0" anchor="t">
            <a:spAutoFit/>
          </a:bodyPr>
          <a:lstStyle/>
          <a:p>
            <a:pPr algn="ctr">
              <a:lnSpc>
                <a:spcPts val="5880"/>
              </a:lnSpc>
            </a:pPr>
            <a:r>
              <a:rPr lang="en-US" sz="4200">
                <a:solidFill>
                  <a:srgbClr val="FFFFFF"/>
                </a:solidFill>
                <a:latin typeface="Emblema One"/>
              </a:rPr>
              <a:t>NumPy - logika warunkowa</a:t>
            </a:r>
          </a:p>
        </p:txBody>
      </p:sp>
      <p:sp>
        <p:nvSpPr>
          <p:cNvPr id="8" name="TextBox 8"/>
          <p:cNvSpPr txBox="1"/>
          <p:nvPr/>
        </p:nvSpPr>
        <p:spPr>
          <a:xfrm>
            <a:off x="2749865" y="1152525"/>
            <a:ext cx="6754625" cy="1944370"/>
          </a:xfrm>
          <a:prstGeom prst="rect">
            <a:avLst/>
          </a:prstGeom>
        </p:spPr>
        <p:txBody>
          <a:bodyPr lIns="0" tIns="0" rIns="0" bIns="0" rtlCol="0" anchor="t">
            <a:spAutoFit/>
          </a:bodyPr>
          <a:lstStyle/>
          <a:p>
            <a:pPr>
              <a:lnSpc>
                <a:spcPts val="3079"/>
              </a:lnSpc>
            </a:pPr>
            <a:r>
              <a:rPr lang="en-US" sz="2199">
                <a:solidFill>
                  <a:srgbClr val="FFFFFF"/>
                </a:solidFill>
                <a:latin typeface="Emblema One"/>
              </a:rPr>
              <a:t>Funkcja </a:t>
            </a:r>
            <a:r>
              <a:rPr lang="en-US" sz="2199">
                <a:solidFill>
                  <a:srgbClr val="38B6FF"/>
                </a:solidFill>
                <a:latin typeface="Emblema One"/>
              </a:rPr>
              <a:t>np.where()</a:t>
            </a:r>
            <a:r>
              <a:rPr lang="en-US" sz="2199">
                <a:solidFill>
                  <a:srgbClr val="FFFFFF"/>
                </a:solidFill>
                <a:latin typeface="Emblema One"/>
              </a:rPr>
              <a:t> w NumPy służy do wykonywania operacji watunkowych na tablicach. Pozwala ona na wybór elementów z dwóch różnych tablic na podstawie tabeli stanów</a:t>
            </a:r>
          </a:p>
        </p:txBody>
      </p:sp>
      <p:grpSp>
        <p:nvGrpSpPr>
          <p:cNvPr id="9" name="Group 9"/>
          <p:cNvGrpSpPr/>
          <p:nvPr/>
        </p:nvGrpSpPr>
        <p:grpSpPr>
          <a:xfrm>
            <a:off x="757322" y="3928546"/>
            <a:ext cx="6258026" cy="1115695"/>
            <a:chOff x="0" y="0"/>
            <a:chExt cx="8344035" cy="1487593"/>
          </a:xfrm>
        </p:grpSpPr>
        <p:pic>
          <p:nvPicPr>
            <p:cNvPr id="10" name="Picture 10"/>
            <p:cNvPicPr>
              <a:picLocks noChangeAspect="1"/>
            </p:cNvPicPr>
            <p:nvPr/>
          </p:nvPicPr>
          <p:blipFill>
            <a:blip r:embed="rId6"/>
            <a:srcRect/>
            <a:stretch>
              <a:fillRect/>
            </a:stretch>
          </p:blipFill>
          <p:spPr>
            <a:xfrm>
              <a:off x="6477366" y="561796"/>
              <a:ext cx="1866669" cy="364000"/>
            </a:xfrm>
            <a:prstGeom prst="rect">
              <a:avLst/>
            </a:prstGeom>
          </p:spPr>
        </p:pic>
        <p:sp>
          <p:nvSpPr>
            <p:cNvPr id="11" name="TextBox 11"/>
            <p:cNvSpPr txBox="1"/>
            <p:nvPr/>
          </p:nvSpPr>
          <p:spPr>
            <a:xfrm>
              <a:off x="0" y="-47625"/>
              <a:ext cx="6715862" cy="1535218"/>
            </a:xfrm>
            <a:prstGeom prst="rect">
              <a:avLst/>
            </a:prstGeom>
          </p:spPr>
          <p:txBody>
            <a:bodyPr lIns="0" tIns="0" rIns="0" bIns="0" rtlCol="0" anchor="t">
              <a:spAutoFit/>
            </a:bodyPr>
            <a:lstStyle/>
            <a:p>
              <a:pPr>
                <a:lnSpc>
                  <a:spcPts val="3079"/>
                </a:lnSpc>
              </a:pPr>
              <a:r>
                <a:rPr lang="en-US" sz="2199">
                  <a:solidFill>
                    <a:srgbClr val="FFFFFF"/>
                  </a:solidFill>
                  <a:latin typeface="Emblema One"/>
                </a:rPr>
                <a:t>Użycie funkcji </a:t>
              </a:r>
              <a:r>
                <a:rPr lang="en-US" sz="2199">
                  <a:solidFill>
                    <a:srgbClr val="38B6FF"/>
                  </a:solidFill>
                  <a:latin typeface="Emblema One"/>
                </a:rPr>
                <a:t>np.where()</a:t>
              </a:r>
              <a:r>
                <a:rPr lang="en-US" sz="2199">
                  <a:solidFill>
                    <a:srgbClr val="FFFFFF"/>
                  </a:solidFill>
                  <a:latin typeface="Emblema One"/>
                </a:rPr>
                <a:t> jest równoznaczne z użyciem składni:</a:t>
              </a:r>
              <a:r>
                <a:rPr lang="en-US" sz="2199">
                  <a:solidFill>
                    <a:srgbClr val="38B6FF"/>
                  </a:solidFill>
                  <a:latin typeface="Emblema One"/>
                </a:rPr>
                <a:t> x if cond else y</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5389339" y="-5586778"/>
            <a:ext cx="9366851" cy="8957051"/>
          </a:xfrm>
          <a:custGeom>
            <a:avLst/>
            <a:gdLst/>
            <a:ahLst/>
            <a:cxnLst/>
            <a:rect l="l" t="t" r="r" b="b"/>
            <a:pathLst>
              <a:path w="9366851" h="8957051">
                <a:moveTo>
                  <a:pt x="0" y="0"/>
                </a:moveTo>
                <a:lnTo>
                  <a:pt x="9366851" y="0"/>
                </a:lnTo>
                <a:lnTo>
                  <a:pt x="9366851" y="8957050"/>
                </a:lnTo>
                <a:lnTo>
                  <a:pt x="0" y="8957050"/>
                </a:lnTo>
                <a:lnTo>
                  <a:pt x="0" y="0"/>
                </a:lnTo>
                <a:close/>
              </a:path>
            </a:pathLst>
          </a:custGeom>
          <a:blipFill>
            <a:blip r:embed="rId2">
              <a:alphaModFix amt="52000"/>
            </a:blip>
            <a:stretch>
              <a:fillRect/>
            </a:stretch>
          </a:blipFill>
        </p:spPr>
        <p:txBody>
          <a:bodyPr/>
          <a:lstStyle/>
          <a:p>
            <a:endParaRPr lang="pl-PL"/>
          </a:p>
        </p:txBody>
      </p:sp>
      <p:sp>
        <p:nvSpPr>
          <p:cNvPr id="3" name="Freeform 3"/>
          <p:cNvSpPr/>
          <p:nvPr/>
        </p:nvSpPr>
        <p:spPr>
          <a:xfrm rot="-2715964">
            <a:off x="16654820" y="1816643"/>
            <a:ext cx="2207918" cy="2092002"/>
          </a:xfrm>
          <a:custGeom>
            <a:avLst/>
            <a:gdLst/>
            <a:ahLst/>
            <a:cxnLst/>
            <a:rect l="l" t="t" r="r" b="b"/>
            <a:pathLst>
              <a:path w="2207918" h="2092002">
                <a:moveTo>
                  <a:pt x="0" y="0"/>
                </a:moveTo>
                <a:lnTo>
                  <a:pt x="2207918" y="0"/>
                </a:lnTo>
                <a:lnTo>
                  <a:pt x="2207918" y="2092002"/>
                </a:lnTo>
                <a:lnTo>
                  <a:pt x="0" y="2092002"/>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sp>
        <p:nvSpPr>
          <p:cNvPr id="5" name="AutoShape 5"/>
          <p:cNvSpPr/>
          <p:nvPr/>
        </p:nvSpPr>
        <p:spPr>
          <a:xfrm>
            <a:off x="148470" y="100965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Freeform 6"/>
          <p:cNvSpPr/>
          <p:nvPr/>
        </p:nvSpPr>
        <p:spPr>
          <a:xfrm>
            <a:off x="551326" y="1342219"/>
            <a:ext cx="7794284" cy="5905242"/>
          </a:xfrm>
          <a:custGeom>
            <a:avLst/>
            <a:gdLst/>
            <a:ahLst/>
            <a:cxnLst/>
            <a:rect l="l" t="t" r="r" b="b"/>
            <a:pathLst>
              <a:path w="7794284" h="5905242">
                <a:moveTo>
                  <a:pt x="0" y="0"/>
                </a:moveTo>
                <a:lnTo>
                  <a:pt x="7794284" y="0"/>
                </a:lnTo>
                <a:lnTo>
                  <a:pt x="7794284" y="5905241"/>
                </a:lnTo>
                <a:lnTo>
                  <a:pt x="0" y="5905241"/>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148470" y="84517"/>
            <a:ext cx="17715350"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metody matematyczne oraz statystyczne</a:t>
            </a:r>
          </a:p>
        </p:txBody>
      </p:sp>
      <p:pic>
        <p:nvPicPr>
          <p:cNvPr id="8" name="Picture 8"/>
          <p:cNvPicPr>
            <a:picLocks noChangeAspect="1"/>
          </p:cNvPicPr>
          <p:nvPr/>
        </p:nvPicPr>
        <p:blipFill>
          <a:blip r:embed="rId5"/>
          <a:srcRect/>
          <a:stretch>
            <a:fillRect/>
          </a:stretch>
        </p:blipFill>
        <p:spPr>
          <a:xfrm rot="-10800000">
            <a:off x="8345610" y="5941323"/>
            <a:ext cx="1400002" cy="273000"/>
          </a:xfrm>
          <a:prstGeom prst="rect">
            <a:avLst/>
          </a:prstGeom>
        </p:spPr>
      </p:pic>
      <p:sp>
        <p:nvSpPr>
          <p:cNvPr id="9" name="TextBox 9"/>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grpSp>
        <p:nvGrpSpPr>
          <p:cNvPr id="10" name="Group 10"/>
          <p:cNvGrpSpPr/>
          <p:nvPr/>
        </p:nvGrpSpPr>
        <p:grpSpPr>
          <a:xfrm>
            <a:off x="8345610" y="3736992"/>
            <a:ext cx="9106181" cy="725170"/>
            <a:chOff x="0" y="0"/>
            <a:chExt cx="12141574" cy="966893"/>
          </a:xfrm>
        </p:grpSpPr>
        <p:pic>
          <p:nvPicPr>
            <p:cNvPr id="11" name="Picture 11"/>
            <p:cNvPicPr>
              <a:picLocks noChangeAspect="1"/>
            </p:cNvPicPr>
            <p:nvPr/>
          </p:nvPicPr>
          <p:blipFill>
            <a:blip r:embed="rId5"/>
            <a:srcRect/>
            <a:stretch>
              <a:fillRect/>
            </a:stretch>
          </p:blipFill>
          <p:spPr>
            <a:xfrm rot="-10800000">
              <a:off x="0" y="379796"/>
              <a:ext cx="1866669" cy="364000"/>
            </a:xfrm>
            <a:prstGeom prst="rect">
              <a:avLst/>
            </a:prstGeom>
          </p:spPr>
        </p:pic>
        <p:sp>
          <p:nvSpPr>
            <p:cNvPr id="12" name="TextBox 12"/>
            <p:cNvSpPr txBox="1"/>
            <p:nvPr/>
          </p:nvSpPr>
          <p:spPr>
            <a:xfrm>
              <a:off x="2061686" y="-47625"/>
              <a:ext cx="10079888" cy="1014518"/>
            </a:xfrm>
            <a:prstGeom prst="rect">
              <a:avLst/>
            </a:prstGeom>
          </p:spPr>
          <p:txBody>
            <a:bodyPr lIns="0" tIns="0" rIns="0" bIns="0" rtlCol="0" anchor="t">
              <a:spAutoFit/>
            </a:bodyPr>
            <a:lstStyle/>
            <a:p>
              <a:pPr>
                <a:lnSpc>
                  <a:spcPts val="3079"/>
                </a:lnSpc>
              </a:pPr>
              <a:r>
                <a:rPr lang="en-US" sz="2199">
                  <a:solidFill>
                    <a:srgbClr val="FFFFFF"/>
                  </a:solidFill>
                  <a:latin typeface="Emblema One"/>
                </a:rPr>
                <a:t>możemy wykonywać agregację wszystkich danych w tablicy</a:t>
              </a:r>
            </a:p>
          </p:txBody>
        </p:sp>
      </p:grpSp>
      <p:sp>
        <p:nvSpPr>
          <p:cNvPr id="13" name="TextBox 13"/>
          <p:cNvSpPr txBox="1"/>
          <p:nvPr/>
        </p:nvSpPr>
        <p:spPr>
          <a:xfrm>
            <a:off x="9891875" y="5804113"/>
            <a:ext cx="7559916" cy="1163320"/>
          </a:xfrm>
          <a:prstGeom prst="rect">
            <a:avLst/>
          </a:prstGeom>
        </p:spPr>
        <p:txBody>
          <a:bodyPr lIns="0" tIns="0" rIns="0" bIns="0" rtlCol="0" anchor="t">
            <a:spAutoFit/>
          </a:bodyPr>
          <a:lstStyle/>
          <a:p>
            <a:pPr>
              <a:lnSpc>
                <a:spcPts val="3079"/>
              </a:lnSpc>
            </a:pPr>
            <a:r>
              <a:rPr lang="en-US" sz="2199">
                <a:solidFill>
                  <a:srgbClr val="FFFFFF"/>
                </a:solidFill>
                <a:latin typeface="Emblema One"/>
              </a:rPr>
              <a:t>lub możemy dokonywać agregacji wzdłuż osi (</a:t>
            </a:r>
            <a:r>
              <a:rPr lang="en-US" sz="2199">
                <a:solidFill>
                  <a:srgbClr val="38B6FF"/>
                </a:solidFill>
                <a:latin typeface="Emblema One"/>
              </a:rPr>
              <a:t>axis=1</a:t>
            </a:r>
            <a:r>
              <a:rPr lang="en-US" sz="2199">
                <a:solidFill>
                  <a:srgbClr val="FFFFFF"/>
                </a:solidFill>
                <a:latin typeface="Emblema One"/>
              </a:rPr>
              <a:t> - wzdłuż kolumn, </a:t>
            </a:r>
            <a:r>
              <a:rPr lang="en-US" sz="2199">
                <a:solidFill>
                  <a:srgbClr val="38B6FF"/>
                </a:solidFill>
                <a:latin typeface="Emblema One"/>
              </a:rPr>
              <a:t>axis=0</a:t>
            </a:r>
            <a:r>
              <a:rPr lang="en-US" sz="2199">
                <a:solidFill>
                  <a:srgbClr val="FFFFFF"/>
                </a:solidFill>
                <a:latin typeface="Emblema One"/>
              </a:rPr>
              <a:t> - wzdłuż wierszy)</a:t>
            </a:r>
          </a:p>
        </p:txBody>
      </p:sp>
      <p:sp>
        <p:nvSpPr>
          <p:cNvPr id="14" name="TextBox 14"/>
          <p:cNvSpPr txBox="1"/>
          <p:nvPr/>
        </p:nvSpPr>
        <p:spPr>
          <a:xfrm>
            <a:off x="553561" y="7514160"/>
            <a:ext cx="3151981" cy="2015808"/>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FFFFFF"/>
                </a:solidFill>
                <a:latin typeface="Emblema One"/>
              </a:rPr>
              <a:t>sum</a:t>
            </a:r>
          </a:p>
          <a:p>
            <a:pPr marL="474979" lvl="1" indent="-237490">
              <a:lnSpc>
                <a:spcPts val="3079"/>
              </a:lnSpc>
              <a:buFont typeface="Arial"/>
              <a:buChar char="•"/>
            </a:pPr>
            <a:r>
              <a:rPr lang="en-US" sz="2199">
                <a:solidFill>
                  <a:srgbClr val="FFFFFF"/>
                </a:solidFill>
                <a:latin typeface="Emblema One"/>
              </a:rPr>
              <a:t>mean</a:t>
            </a:r>
          </a:p>
          <a:p>
            <a:pPr marL="474979" lvl="1" indent="-237490">
              <a:lnSpc>
                <a:spcPts val="3079"/>
              </a:lnSpc>
              <a:buFont typeface="Arial"/>
              <a:buChar char="•"/>
            </a:pPr>
            <a:r>
              <a:rPr lang="en-US" sz="2199">
                <a:solidFill>
                  <a:srgbClr val="FFFFFF"/>
                </a:solidFill>
                <a:latin typeface="Emblema One"/>
              </a:rPr>
              <a:t>min, max</a:t>
            </a:r>
          </a:p>
          <a:p>
            <a:pPr marL="474979" lvl="1" indent="-237490">
              <a:lnSpc>
                <a:spcPts val="3079"/>
              </a:lnSpc>
              <a:buFont typeface="Arial"/>
              <a:buChar char="•"/>
            </a:pPr>
            <a:r>
              <a:rPr lang="en-US" sz="2199">
                <a:solidFill>
                  <a:srgbClr val="FFFFFF"/>
                </a:solidFill>
                <a:latin typeface="Emblema One"/>
              </a:rPr>
              <a:t>argmin, argmax</a:t>
            </a:r>
          </a:p>
          <a:p>
            <a:pPr marL="474979" lvl="1" indent="-237490">
              <a:lnSpc>
                <a:spcPts val="3079"/>
              </a:lnSpc>
              <a:buFont typeface="Arial"/>
              <a:buChar char="•"/>
            </a:pPr>
            <a:r>
              <a:rPr lang="en-US" sz="2199">
                <a:solidFill>
                  <a:srgbClr val="FFFFFF"/>
                </a:solidFill>
                <a:latin typeface="Emblema One"/>
              </a:rPr>
              <a:t>std, var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sp>
        <p:nvSpPr>
          <p:cNvPr id="4" name="AutoShape 4"/>
          <p:cNvSpPr/>
          <p:nvPr/>
        </p:nvSpPr>
        <p:spPr>
          <a:xfrm>
            <a:off x="1567620" y="100965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5" name="Freeform 5"/>
          <p:cNvSpPr/>
          <p:nvPr/>
        </p:nvSpPr>
        <p:spPr>
          <a:xfrm>
            <a:off x="1567620" y="2310903"/>
            <a:ext cx="8003159" cy="7266757"/>
          </a:xfrm>
          <a:custGeom>
            <a:avLst/>
            <a:gdLst/>
            <a:ahLst/>
            <a:cxnLst/>
            <a:rect l="l" t="t" r="r" b="b"/>
            <a:pathLst>
              <a:path w="8003159" h="7266757">
                <a:moveTo>
                  <a:pt x="0" y="0"/>
                </a:moveTo>
                <a:lnTo>
                  <a:pt x="8003159" y="0"/>
                </a:lnTo>
                <a:lnTo>
                  <a:pt x="8003159" y="7266758"/>
                </a:lnTo>
                <a:lnTo>
                  <a:pt x="0" y="7266758"/>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6" name="TextBox 6"/>
          <p:cNvSpPr txBox="1"/>
          <p:nvPr/>
        </p:nvSpPr>
        <p:spPr>
          <a:xfrm>
            <a:off x="1567620" y="116072"/>
            <a:ext cx="15844214"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sortowanie</a:t>
            </a:r>
          </a:p>
        </p:txBody>
      </p:sp>
      <p:sp>
        <p:nvSpPr>
          <p:cNvPr id="7" name="TextBox 7"/>
          <p:cNvSpPr txBox="1"/>
          <p:nvPr/>
        </p:nvSpPr>
        <p:spPr>
          <a:xfrm>
            <a:off x="1567620" y="1333638"/>
            <a:ext cx="7450521"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Tak samo jak listy w NumPy ndarray mogą być sortowane in-place</a:t>
            </a:r>
          </a:p>
        </p:txBody>
      </p:sp>
      <p:grpSp>
        <p:nvGrpSpPr>
          <p:cNvPr id="8" name="Group 8"/>
          <p:cNvGrpSpPr/>
          <p:nvPr/>
        </p:nvGrpSpPr>
        <p:grpSpPr>
          <a:xfrm>
            <a:off x="9465815" y="7460489"/>
            <a:ext cx="9106181" cy="725170"/>
            <a:chOff x="0" y="0"/>
            <a:chExt cx="12141574" cy="966893"/>
          </a:xfrm>
        </p:grpSpPr>
        <p:pic>
          <p:nvPicPr>
            <p:cNvPr id="9" name="Picture 9"/>
            <p:cNvPicPr>
              <a:picLocks noChangeAspect="1"/>
            </p:cNvPicPr>
            <p:nvPr/>
          </p:nvPicPr>
          <p:blipFill>
            <a:blip r:embed="rId5"/>
            <a:srcRect/>
            <a:stretch>
              <a:fillRect/>
            </a:stretch>
          </p:blipFill>
          <p:spPr>
            <a:xfrm rot="-10800000">
              <a:off x="0" y="379796"/>
              <a:ext cx="1866669" cy="364000"/>
            </a:xfrm>
            <a:prstGeom prst="rect">
              <a:avLst/>
            </a:prstGeom>
          </p:spPr>
        </p:pic>
        <p:sp>
          <p:nvSpPr>
            <p:cNvPr id="10" name="TextBox 10"/>
            <p:cNvSpPr txBox="1"/>
            <p:nvPr/>
          </p:nvSpPr>
          <p:spPr>
            <a:xfrm>
              <a:off x="2061686" y="-47625"/>
              <a:ext cx="10079888" cy="1014518"/>
            </a:xfrm>
            <a:prstGeom prst="rect">
              <a:avLst/>
            </a:prstGeom>
          </p:spPr>
          <p:txBody>
            <a:bodyPr lIns="0" tIns="0" rIns="0" bIns="0" rtlCol="0" anchor="t">
              <a:spAutoFit/>
            </a:bodyPr>
            <a:lstStyle/>
            <a:p>
              <a:pPr>
                <a:lnSpc>
                  <a:spcPts val="3079"/>
                </a:lnSpc>
              </a:pPr>
              <a:r>
                <a:rPr lang="en-US" sz="2199">
                  <a:solidFill>
                    <a:srgbClr val="FFFFFF"/>
                  </a:solidFill>
                  <a:latin typeface="Emblema One"/>
                </a:rPr>
                <a:t>możemy dokonywać sortowania danych w tablicach wzdłuż obu osi</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6846566" y="7171898"/>
            <a:ext cx="2729129" cy="2585849"/>
          </a:xfrm>
          <a:custGeom>
            <a:avLst/>
            <a:gdLst/>
            <a:ahLst/>
            <a:cxnLst/>
            <a:rect l="l" t="t" r="r" b="b"/>
            <a:pathLst>
              <a:path w="2729129" h="2585849">
                <a:moveTo>
                  <a:pt x="0" y="0"/>
                </a:moveTo>
                <a:lnTo>
                  <a:pt x="2729129" y="0"/>
                </a:lnTo>
                <a:lnTo>
                  <a:pt x="2729129" y="2585849"/>
                </a:lnTo>
                <a:lnTo>
                  <a:pt x="0" y="2585849"/>
                </a:lnTo>
                <a:lnTo>
                  <a:pt x="0" y="0"/>
                </a:lnTo>
                <a:close/>
              </a:path>
            </a:pathLst>
          </a:custGeom>
          <a:blipFill>
            <a:blip r:embed="rId2"/>
            <a:stretch>
              <a:fillRect/>
            </a:stretch>
          </a:blipFill>
        </p:spPr>
        <p:txBody>
          <a:bodyPr/>
          <a:lstStyle/>
          <a:p>
            <a:endParaRPr lang="pl-PL"/>
          </a:p>
        </p:txBody>
      </p:sp>
      <p:sp>
        <p:nvSpPr>
          <p:cNvPr id="3" name="Freeform 3"/>
          <p:cNvSpPr/>
          <p:nvPr/>
        </p:nvSpPr>
        <p:spPr>
          <a:xfrm rot="-6185645">
            <a:off x="-3517281" y="60686"/>
            <a:ext cx="9901401" cy="8812247"/>
          </a:xfrm>
          <a:custGeom>
            <a:avLst/>
            <a:gdLst/>
            <a:ahLst/>
            <a:cxnLst/>
            <a:rect l="l" t="t" r="r" b="b"/>
            <a:pathLst>
              <a:path w="9901401" h="8812247">
                <a:moveTo>
                  <a:pt x="0" y="0"/>
                </a:moveTo>
                <a:lnTo>
                  <a:pt x="9901400" y="0"/>
                </a:lnTo>
                <a:lnTo>
                  <a:pt x="9901400" y="8812247"/>
                </a:lnTo>
                <a:lnTo>
                  <a:pt x="0" y="8812247"/>
                </a:lnTo>
                <a:lnTo>
                  <a:pt x="0" y="0"/>
                </a:lnTo>
                <a:close/>
              </a:path>
            </a:pathLst>
          </a:custGeom>
          <a:blipFill>
            <a:blip r:embed="rId3">
              <a:alphaModFix amt="56000"/>
            </a:blip>
            <a:stretch>
              <a:fillRect/>
            </a:stretch>
          </a:blipFill>
        </p:spPr>
        <p:txBody>
          <a:bodyPr/>
          <a:lstStyle/>
          <a:p>
            <a:endParaRPr lang="pl-PL"/>
          </a:p>
        </p:txBody>
      </p:sp>
      <p:sp>
        <p:nvSpPr>
          <p:cNvPr id="4" name="Freeform 4"/>
          <p:cNvSpPr/>
          <p:nvPr/>
        </p:nvSpPr>
        <p:spPr>
          <a:xfrm rot="-447366">
            <a:off x="7083089" y="303005"/>
            <a:ext cx="1517793" cy="1451390"/>
          </a:xfrm>
          <a:custGeom>
            <a:avLst/>
            <a:gdLst/>
            <a:ahLst/>
            <a:cxnLst/>
            <a:rect l="l" t="t" r="r" b="b"/>
            <a:pathLst>
              <a:path w="1517793" h="1451390">
                <a:moveTo>
                  <a:pt x="0" y="0"/>
                </a:moveTo>
                <a:lnTo>
                  <a:pt x="1517794" y="0"/>
                </a:lnTo>
                <a:lnTo>
                  <a:pt x="1517794" y="1451390"/>
                </a:lnTo>
                <a:lnTo>
                  <a:pt x="0" y="1451390"/>
                </a:lnTo>
                <a:lnTo>
                  <a:pt x="0" y="0"/>
                </a:lnTo>
                <a:close/>
              </a:path>
            </a:pathLst>
          </a:custGeom>
          <a:blipFill>
            <a:blip r:embed="rId4"/>
            <a:stretch>
              <a:fillRect/>
            </a:stretch>
          </a:blipFill>
        </p:spPr>
        <p:txBody>
          <a:bodyPr/>
          <a:lstStyle/>
          <a:p>
            <a:endParaRPr lang="pl-PL"/>
          </a:p>
        </p:txBody>
      </p:sp>
      <p:sp>
        <p:nvSpPr>
          <p:cNvPr id="5" name="AutoShape 5"/>
          <p:cNvSpPr/>
          <p:nvPr/>
        </p:nvSpPr>
        <p:spPr>
          <a:xfrm>
            <a:off x="264176" y="100965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Freeform 6"/>
          <p:cNvSpPr/>
          <p:nvPr/>
        </p:nvSpPr>
        <p:spPr>
          <a:xfrm>
            <a:off x="485574" y="3310496"/>
            <a:ext cx="7926518" cy="5154326"/>
          </a:xfrm>
          <a:custGeom>
            <a:avLst/>
            <a:gdLst/>
            <a:ahLst/>
            <a:cxnLst/>
            <a:rect l="l" t="t" r="r" b="b"/>
            <a:pathLst>
              <a:path w="7926518" h="5154326">
                <a:moveTo>
                  <a:pt x="0" y="0"/>
                </a:moveTo>
                <a:lnTo>
                  <a:pt x="7926518" y="0"/>
                </a:lnTo>
                <a:lnTo>
                  <a:pt x="7926518" y="5154326"/>
                </a:lnTo>
                <a:lnTo>
                  <a:pt x="0" y="5154326"/>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Freeform 7"/>
          <p:cNvSpPr/>
          <p:nvPr/>
        </p:nvSpPr>
        <p:spPr>
          <a:xfrm>
            <a:off x="10375061" y="3945273"/>
            <a:ext cx="6702865" cy="2396455"/>
          </a:xfrm>
          <a:custGeom>
            <a:avLst/>
            <a:gdLst/>
            <a:ahLst/>
            <a:cxnLst/>
            <a:rect l="l" t="t" r="r" b="b"/>
            <a:pathLst>
              <a:path w="6702865" h="2396455">
                <a:moveTo>
                  <a:pt x="0" y="0"/>
                </a:moveTo>
                <a:lnTo>
                  <a:pt x="6702865" y="0"/>
                </a:lnTo>
                <a:lnTo>
                  <a:pt x="6702865" y="2396454"/>
                </a:lnTo>
                <a:lnTo>
                  <a:pt x="0" y="2396454"/>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8" name="TextBox 8"/>
          <p:cNvSpPr txBox="1"/>
          <p:nvPr/>
        </p:nvSpPr>
        <p:spPr>
          <a:xfrm>
            <a:off x="264176" y="124937"/>
            <a:ext cx="16002500"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czytanie i zapisywanie do plików</a:t>
            </a:r>
          </a:p>
        </p:txBody>
      </p:sp>
      <p:sp>
        <p:nvSpPr>
          <p:cNvPr id="9" name="TextBox 9"/>
          <p:cNvSpPr txBox="1"/>
          <p:nvPr/>
        </p:nvSpPr>
        <p:spPr>
          <a:xfrm>
            <a:off x="359795" y="1610518"/>
            <a:ext cx="6918577" cy="1263015"/>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FFFFFF"/>
                </a:solidFill>
                <a:latin typeface="Emblema One"/>
              </a:rPr>
              <a:t>Przechowywanie tablic na dysku w formie binarnej (</a:t>
            </a:r>
            <a:r>
              <a:rPr lang="en-US" sz="2400">
                <a:solidFill>
                  <a:srgbClr val="38B6FF"/>
                </a:solidFill>
                <a:latin typeface="Emblema One"/>
              </a:rPr>
              <a:t>np.save()</a:t>
            </a:r>
            <a:r>
              <a:rPr lang="en-US" sz="2400">
                <a:solidFill>
                  <a:srgbClr val="FFFFFF"/>
                </a:solidFill>
                <a:latin typeface="Emblema One"/>
              </a:rPr>
              <a:t> oraz </a:t>
            </a:r>
            <a:r>
              <a:rPr lang="en-US" sz="2400">
                <a:solidFill>
                  <a:srgbClr val="38B6FF"/>
                </a:solidFill>
                <a:latin typeface="Emblema One"/>
              </a:rPr>
              <a:t>np.load()</a:t>
            </a:r>
            <a:r>
              <a:rPr lang="en-US" sz="2400">
                <a:solidFill>
                  <a:srgbClr val="FFFFFF"/>
                </a:solidFill>
                <a:latin typeface="Emblema One"/>
              </a:rPr>
              <a:t> )</a:t>
            </a:r>
          </a:p>
        </p:txBody>
      </p:sp>
      <p:sp>
        <p:nvSpPr>
          <p:cNvPr id="10" name="TextBox 10"/>
          <p:cNvSpPr txBox="1"/>
          <p:nvPr/>
        </p:nvSpPr>
        <p:spPr>
          <a:xfrm>
            <a:off x="9985911" y="2047481"/>
            <a:ext cx="6918577" cy="1263015"/>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FFFFFF"/>
                </a:solidFill>
                <a:latin typeface="Emblema One"/>
              </a:rPr>
              <a:t>Wczytywanie danych z plików tekstowych (</a:t>
            </a:r>
            <a:r>
              <a:rPr lang="en-US" sz="2400">
                <a:solidFill>
                  <a:srgbClr val="38B6FF"/>
                </a:solidFill>
                <a:latin typeface="Emblema One"/>
              </a:rPr>
              <a:t>np.savetxt()</a:t>
            </a:r>
            <a:r>
              <a:rPr lang="en-US" sz="2400">
                <a:solidFill>
                  <a:srgbClr val="FFFFFF"/>
                </a:solidFill>
                <a:latin typeface="Emblema One"/>
              </a:rPr>
              <a:t> oraz </a:t>
            </a:r>
            <a:r>
              <a:rPr lang="en-US" sz="2400">
                <a:solidFill>
                  <a:srgbClr val="38B6FF"/>
                </a:solidFill>
                <a:latin typeface="Emblema One"/>
              </a:rPr>
              <a:t>np.loadtxt()</a:t>
            </a:r>
            <a:r>
              <a:rPr lang="en-US" sz="2400">
                <a:solidFill>
                  <a:srgbClr val="FFFFFF"/>
                </a:solidFill>
                <a:latin typeface="Emblema One"/>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2"/>
            <a:stretch>
              <a:fillRect/>
            </a:stretch>
          </a:blipFill>
        </p:spPr>
        <p:txBody>
          <a:bodyPr/>
          <a:lstStyle/>
          <a:p>
            <a:endParaRPr lang="pl-PL"/>
          </a:p>
        </p:txBody>
      </p:sp>
      <p:sp>
        <p:nvSpPr>
          <p:cNvPr id="3" name="Freeform 3"/>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3"/>
            <a:stretch>
              <a:fillRect/>
            </a:stretch>
          </a:blipFill>
        </p:spPr>
        <p:txBody>
          <a:bodyPr/>
          <a:lstStyle/>
          <a:p>
            <a:endParaRPr lang="pl-PL"/>
          </a:p>
        </p:txBody>
      </p:sp>
      <p:sp>
        <p:nvSpPr>
          <p:cNvPr id="4" name="Freeform 4"/>
          <p:cNvSpPr/>
          <p:nvPr/>
        </p:nvSpPr>
        <p:spPr>
          <a:xfrm>
            <a:off x="12720395" y="1433875"/>
            <a:ext cx="5469956" cy="5469956"/>
          </a:xfrm>
          <a:custGeom>
            <a:avLst/>
            <a:gdLst/>
            <a:ahLst/>
            <a:cxnLst/>
            <a:rect l="l" t="t" r="r" b="b"/>
            <a:pathLst>
              <a:path w="5469956" h="5469956">
                <a:moveTo>
                  <a:pt x="0" y="0"/>
                </a:moveTo>
                <a:lnTo>
                  <a:pt x="5469956" y="0"/>
                </a:lnTo>
                <a:lnTo>
                  <a:pt x="5469956" y="5469956"/>
                </a:lnTo>
                <a:lnTo>
                  <a:pt x="0" y="5469956"/>
                </a:lnTo>
                <a:lnTo>
                  <a:pt x="0" y="0"/>
                </a:lnTo>
                <a:close/>
              </a:path>
            </a:pathLst>
          </a:custGeom>
          <a:blipFill>
            <a:blip r:embed="rId4"/>
            <a:stretch>
              <a:fillRect l="-2850" t="-5700" r="-2850"/>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3"/>
            <a:stretch>
              <a:fillRect/>
            </a:stretch>
          </a:blipFill>
        </p:spPr>
        <p:txBody>
          <a:bodyPr/>
          <a:lstStyle/>
          <a:p>
            <a:endParaRPr lang="pl-PL"/>
          </a:p>
        </p:txBody>
      </p:sp>
      <p:sp>
        <p:nvSpPr>
          <p:cNvPr id="6" name="AutoShape 6"/>
          <p:cNvSpPr/>
          <p:nvPr/>
        </p:nvSpPr>
        <p:spPr>
          <a:xfrm>
            <a:off x="314517" y="1019175"/>
            <a:ext cx="11978021" cy="0"/>
          </a:xfrm>
          <a:prstGeom prst="line">
            <a:avLst/>
          </a:prstGeom>
          <a:ln w="381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107932"/>
            <a:ext cx="17083501" cy="721995"/>
          </a:xfrm>
          <a:prstGeom prst="rect">
            <a:avLst/>
          </a:prstGeom>
        </p:spPr>
        <p:txBody>
          <a:bodyPr lIns="0" tIns="0" rIns="0" bIns="0" rtlCol="0" anchor="t">
            <a:spAutoFit/>
          </a:bodyPr>
          <a:lstStyle/>
          <a:p>
            <a:pPr algn="ctr">
              <a:lnSpc>
                <a:spcPts val="5880"/>
              </a:lnSpc>
              <a:spcBef>
                <a:spcPct val="0"/>
              </a:spcBef>
            </a:pPr>
            <a:r>
              <a:rPr lang="en-US" sz="4200">
                <a:solidFill>
                  <a:srgbClr val="FFFFFF"/>
                </a:solidFill>
                <a:latin typeface="Emblema One"/>
              </a:rPr>
              <a:t>Dane jako integralną częścią współczesnego świata.</a:t>
            </a:r>
          </a:p>
        </p:txBody>
      </p:sp>
      <p:sp>
        <p:nvSpPr>
          <p:cNvPr id="8" name="TextBox 8"/>
          <p:cNvSpPr txBox="1"/>
          <p:nvPr/>
        </p:nvSpPr>
        <p:spPr>
          <a:xfrm>
            <a:off x="252441" y="1386250"/>
            <a:ext cx="12040098" cy="1944370"/>
          </a:xfrm>
          <a:prstGeom prst="rect">
            <a:avLst/>
          </a:prstGeom>
        </p:spPr>
        <p:txBody>
          <a:bodyPr lIns="0" tIns="0" rIns="0" bIns="0" rtlCol="0" anchor="t">
            <a:spAutoFit/>
          </a:bodyPr>
          <a:lstStyle/>
          <a:p>
            <a:pPr algn="just">
              <a:lnSpc>
                <a:spcPts val="3079"/>
              </a:lnSpc>
              <a:spcBef>
                <a:spcPct val="0"/>
              </a:spcBef>
            </a:pPr>
            <a:r>
              <a:rPr lang="en-US" sz="2199">
                <a:solidFill>
                  <a:srgbClr val="FFFFFF"/>
                </a:solidFill>
                <a:latin typeface="Emblema One"/>
              </a:rPr>
              <a:t>Dane odgrywają kluczową rolę w dzisiejszej branży IT, ponieważ użytkownicy internetu generują ogromne ilości danych codziennie. Każda interakcja online tworzy nowe informacje, które są gromadzone i analizowane, co może prowadzić do identyfikacji wzorców i dostarczenia cennych informacji.</a:t>
            </a:r>
          </a:p>
        </p:txBody>
      </p:sp>
      <p:sp>
        <p:nvSpPr>
          <p:cNvPr id="9" name="TextBox 9"/>
          <p:cNvSpPr txBox="1"/>
          <p:nvPr/>
        </p:nvSpPr>
        <p:spPr>
          <a:xfrm>
            <a:off x="252441" y="3549677"/>
            <a:ext cx="10115239" cy="1553845"/>
          </a:xfrm>
          <a:prstGeom prst="rect">
            <a:avLst/>
          </a:prstGeom>
        </p:spPr>
        <p:txBody>
          <a:bodyPr lIns="0" tIns="0" rIns="0" bIns="0" rtlCol="0" anchor="t">
            <a:spAutoFit/>
          </a:bodyPr>
          <a:lstStyle/>
          <a:p>
            <a:pPr>
              <a:lnSpc>
                <a:spcPts val="3079"/>
              </a:lnSpc>
              <a:spcBef>
                <a:spcPct val="0"/>
              </a:spcBef>
            </a:pPr>
            <a:r>
              <a:rPr lang="en-US" sz="2199">
                <a:solidFill>
                  <a:srgbClr val="FFFFFF"/>
                </a:solidFill>
                <a:latin typeface="Emblema One"/>
              </a:rPr>
              <a:t>Współczesne zbiory danych, ze względu na swoją skalę, zostały określone mianem BIG DATA. Charakteryzują się one ogromnymi rozmiarami i złożonością, co wymaga zastosowania nowoczesnych technologii do ich analizy.</a:t>
            </a:r>
          </a:p>
        </p:txBody>
      </p:sp>
      <p:sp>
        <p:nvSpPr>
          <p:cNvPr id="10" name="TextBox 10"/>
          <p:cNvSpPr txBox="1"/>
          <p:nvPr/>
        </p:nvSpPr>
        <p:spPr>
          <a:xfrm>
            <a:off x="0" y="7684475"/>
            <a:ext cx="18288000" cy="1109345"/>
          </a:xfrm>
          <a:prstGeom prst="rect">
            <a:avLst/>
          </a:prstGeom>
        </p:spPr>
        <p:txBody>
          <a:bodyPr lIns="0" tIns="0" rIns="0" bIns="0" rtlCol="0" anchor="t">
            <a:spAutoFit/>
          </a:bodyPr>
          <a:lstStyle/>
          <a:p>
            <a:pPr algn="ctr">
              <a:lnSpc>
                <a:spcPts val="4480"/>
              </a:lnSpc>
              <a:spcBef>
                <a:spcPct val="0"/>
              </a:spcBef>
            </a:pPr>
            <a:r>
              <a:rPr lang="en-US" sz="3200">
                <a:solidFill>
                  <a:srgbClr val="FFFFFF"/>
                </a:solidFill>
                <a:latin typeface="Emblema One"/>
              </a:rPr>
              <a:t>Właśnie w tym aspekcie pracy w zebranymi danymi przydatna staje się Data Science.</a:t>
            </a:r>
          </a:p>
        </p:txBody>
      </p:sp>
      <p:sp>
        <p:nvSpPr>
          <p:cNvPr id="11" name="AutoShape 11"/>
          <p:cNvSpPr/>
          <p:nvPr/>
        </p:nvSpPr>
        <p:spPr>
          <a:xfrm>
            <a:off x="7366134" y="5537938"/>
            <a:ext cx="1156567" cy="2003233"/>
          </a:xfrm>
          <a:prstGeom prst="line">
            <a:avLst/>
          </a:prstGeom>
          <a:ln w="38100" cap="flat">
            <a:solidFill>
              <a:srgbClr val="FFFFFF"/>
            </a:solidFill>
            <a:prstDash val="solid"/>
            <a:headEnd type="none" w="sm" len="sm"/>
            <a:tailEnd type="triangle" w="lg" len="med"/>
          </a:ln>
        </p:spPr>
        <p:txBody>
          <a:bodyPr/>
          <a:lstStyle/>
          <a:p>
            <a:endParaRPr lang="pl-PL"/>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alphaModFix amt="80000"/>
            </a:blip>
            <a:stretch>
              <a:fillRect/>
            </a:stretch>
          </a:blipFill>
        </p:spPr>
        <p:txBody>
          <a:bodyPr/>
          <a:lstStyle/>
          <a:p>
            <a:endParaRPr lang="pl-PL"/>
          </a:p>
        </p:txBody>
      </p:sp>
      <p:sp>
        <p:nvSpPr>
          <p:cNvPr id="4" name="AutoShape 4"/>
          <p:cNvSpPr/>
          <p:nvPr/>
        </p:nvSpPr>
        <p:spPr>
          <a:xfrm>
            <a:off x="287337" y="932482"/>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5" name="Freeform 5"/>
          <p:cNvSpPr/>
          <p:nvPr/>
        </p:nvSpPr>
        <p:spPr>
          <a:xfrm>
            <a:off x="359461" y="1094407"/>
            <a:ext cx="6959476" cy="8740968"/>
          </a:xfrm>
          <a:custGeom>
            <a:avLst/>
            <a:gdLst/>
            <a:ahLst/>
            <a:cxnLst/>
            <a:rect l="l" t="t" r="r" b="b"/>
            <a:pathLst>
              <a:path w="6959476" h="8740968">
                <a:moveTo>
                  <a:pt x="0" y="0"/>
                </a:moveTo>
                <a:lnTo>
                  <a:pt x="6959476" y="0"/>
                </a:lnTo>
                <a:lnTo>
                  <a:pt x="6959476" y="8740969"/>
                </a:lnTo>
                <a:lnTo>
                  <a:pt x="0" y="8740969"/>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6" name="Freeform 6"/>
          <p:cNvSpPr/>
          <p:nvPr/>
        </p:nvSpPr>
        <p:spPr>
          <a:xfrm>
            <a:off x="8948098" y="7065380"/>
            <a:ext cx="8311202" cy="2578655"/>
          </a:xfrm>
          <a:custGeom>
            <a:avLst/>
            <a:gdLst/>
            <a:ahLst/>
            <a:cxnLst/>
            <a:rect l="l" t="t" r="r" b="b"/>
            <a:pathLst>
              <a:path w="8311202" h="2578655">
                <a:moveTo>
                  <a:pt x="0" y="0"/>
                </a:moveTo>
                <a:lnTo>
                  <a:pt x="8311202" y="0"/>
                </a:lnTo>
                <a:lnTo>
                  <a:pt x="8311202" y="2578655"/>
                </a:lnTo>
                <a:lnTo>
                  <a:pt x="0" y="2578655"/>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287337" y="94042"/>
            <a:ext cx="17776617" cy="679450"/>
          </a:xfrm>
          <a:prstGeom prst="rect">
            <a:avLst/>
          </a:prstGeom>
        </p:spPr>
        <p:txBody>
          <a:bodyPr lIns="0" tIns="0" rIns="0" bIns="0" rtlCol="0" anchor="t">
            <a:spAutoFit/>
          </a:bodyPr>
          <a:lstStyle/>
          <a:p>
            <a:pPr>
              <a:lnSpc>
                <a:spcPts val="5599"/>
              </a:lnSpc>
            </a:pPr>
            <a:r>
              <a:rPr lang="en-US" sz="3999">
                <a:solidFill>
                  <a:srgbClr val="FFFFFF"/>
                </a:solidFill>
                <a:latin typeface="Emblema One"/>
              </a:rPr>
              <a:t>NumPy - algebra liniowa oraz generator liczb losowych</a:t>
            </a:r>
          </a:p>
        </p:txBody>
      </p:sp>
      <p:sp>
        <p:nvSpPr>
          <p:cNvPr id="8" name="TextBox 8"/>
          <p:cNvSpPr txBox="1"/>
          <p:nvPr/>
        </p:nvSpPr>
        <p:spPr>
          <a:xfrm>
            <a:off x="7575620" y="1056307"/>
            <a:ext cx="5859610" cy="3520251"/>
          </a:xfrm>
          <a:prstGeom prst="rect">
            <a:avLst/>
          </a:prstGeom>
        </p:spPr>
        <p:txBody>
          <a:bodyPr lIns="0" tIns="0" rIns="0" bIns="0" rtlCol="0" anchor="t">
            <a:spAutoFit/>
          </a:bodyPr>
          <a:lstStyle/>
          <a:p>
            <a:pPr>
              <a:lnSpc>
                <a:spcPts val="2769"/>
              </a:lnSpc>
            </a:pPr>
            <a:r>
              <a:rPr lang="en-US" sz="1977">
                <a:solidFill>
                  <a:srgbClr val="FFFFFF"/>
                </a:solidFill>
                <a:latin typeface="Emblema One"/>
              </a:rPr>
              <a:t>Moduł algebraiczny </a:t>
            </a:r>
            <a:r>
              <a:rPr lang="en-US" sz="1977">
                <a:solidFill>
                  <a:srgbClr val="38B6FF"/>
                </a:solidFill>
                <a:latin typeface="Emblema One"/>
              </a:rPr>
              <a:t>np.linalg </a:t>
            </a:r>
            <a:r>
              <a:rPr lang="en-US" sz="1977">
                <a:solidFill>
                  <a:srgbClr val="FFFFFF"/>
                </a:solidFill>
                <a:latin typeface="Emblema One"/>
              </a:rPr>
              <a:t>oferuje różne metody do stosowania algebry liniowej na tablicach. Dzięki jego wykorzystaniu można znaleźć:</a:t>
            </a:r>
          </a:p>
          <a:p>
            <a:pPr marL="427027" lvl="1" indent="-213513">
              <a:lnSpc>
                <a:spcPts val="2769"/>
              </a:lnSpc>
              <a:buFont typeface="Arial"/>
              <a:buChar char="•"/>
            </a:pPr>
            <a:r>
              <a:rPr lang="en-US" sz="1977">
                <a:solidFill>
                  <a:srgbClr val="FFFFFF"/>
                </a:solidFill>
                <a:latin typeface="Emblema One"/>
              </a:rPr>
              <a:t>rząd macierzy</a:t>
            </a:r>
          </a:p>
          <a:p>
            <a:pPr marL="427027" lvl="1" indent="-213513">
              <a:lnSpc>
                <a:spcPts val="2769"/>
              </a:lnSpc>
              <a:buFont typeface="Arial"/>
              <a:buChar char="•"/>
            </a:pPr>
            <a:r>
              <a:rPr lang="en-US" sz="1977">
                <a:solidFill>
                  <a:srgbClr val="FFFFFF"/>
                </a:solidFill>
                <a:latin typeface="Emblema One"/>
              </a:rPr>
              <a:t>wyznacznik macierzy</a:t>
            </a:r>
          </a:p>
          <a:p>
            <a:pPr marL="427027" lvl="1" indent="-213513">
              <a:lnSpc>
                <a:spcPts val="2769"/>
              </a:lnSpc>
              <a:buFont typeface="Arial"/>
              <a:buChar char="•"/>
            </a:pPr>
            <a:r>
              <a:rPr lang="en-US" sz="1977">
                <a:solidFill>
                  <a:srgbClr val="FFFFFF"/>
                </a:solidFill>
                <a:latin typeface="Emblema One"/>
              </a:rPr>
              <a:t>iloczyn skalarny</a:t>
            </a:r>
          </a:p>
          <a:p>
            <a:pPr marL="427027" lvl="1" indent="-213513">
              <a:lnSpc>
                <a:spcPts val="2769"/>
              </a:lnSpc>
              <a:buFont typeface="Arial"/>
              <a:buChar char="•"/>
            </a:pPr>
            <a:r>
              <a:rPr lang="en-US" sz="1977">
                <a:solidFill>
                  <a:srgbClr val="FFFFFF"/>
                </a:solidFill>
                <a:latin typeface="Emblema One"/>
              </a:rPr>
              <a:t>rozwiązywać równania liniowego z wykorzystaniem macierzy</a:t>
            </a:r>
          </a:p>
          <a:p>
            <a:pPr marL="427027" lvl="1" indent="-213513">
              <a:lnSpc>
                <a:spcPts val="2769"/>
              </a:lnSpc>
              <a:buFont typeface="Arial"/>
              <a:buChar char="•"/>
            </a:pPr>
            <a:r>
              <a:rPr lang="en-US" sz="1977">
                <a:solidFill>
                  <a:srgbClr val="FFFFFF"/>
                </a:solidFill>
                <a:latin typeface="Emblema One"/>
              </a:rPr>
              <a:t>itp</a:t>
            </a:r>
          </a:p>
        </p:txBody>
      </p:sp>
      <p:sp>
        <p:nvSpPr>
          <p:cNvPr id="9" name="TextBox 9"/>
          <p:cNvSpPr txBox="1"/>
          <p:nvPr/>
        </p:nvSpPr>
        <p:spPr>
          <a:xfrm>
            <a:off x="10505425" y="4681334"/>
            <a:ext cx="5859610" cy="2060197"/>
          </a:xfrm>
          <a:prstGeom prst="rect">
            <a:avLst/>
          </a:prstGeom>
        </p:spPr>
        <p:txBody>
          <a:bodyPr lIns="0" tIns="0" rIns="0" bIns="0" rtlCol="0" anchor="t">
            <a:spAutoFit/>
          </a:bodyPr>
          <a:lstStyle/>
          <a:p>
            <a:pPr>
              <a:lnSpc>
                <a:spcPts val="2769"/>
              </a:lnSpc>
            </a:pPr>
            <a:r>
              <a:rPr lang="en-US" sz="1977">
                <a:solidFill>
                  <a:srgbClr val="FFFFFF"/>
                </a:solidFill>
                <a:latin typeface="Emblema One"/>
              </a:rPr>
              <a:t>Moduł random w NumPy uzupełnia wbudowany w Python-a moduł random o funkcje do efektywnego generowania całych tablic próbek wykorzystując różne rozkłady prawdopodobieństwa.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3953584" y="-5400116"/>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alphaModFix amt="78000"/>
            </a:blip>
            <a:stretch>
              <a:fillRect/>
            </a:stretch>
          </a:blipFill>
        </p:spPr>
        <p:txBody>
          <a:bodyPr/>
          <a:lstStyle/>
          <a:p>
            <a:endParaRPr lang="pl-PL"/>
          </a:p>
        </p:txBody>
      </p:sp>
      <p:sp>
        <p:nvSpPr>
          <p:cNvPr id="3" name="Freeform 3"/>
          <p:cNvSpPr/>
          <p:nvPr/>
        </p:nvSpPr>
        <p:spPr>
          <a:xfrm rot="-2715964">
            <a:off x="16702153" y="2321965"/>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alphaModFix amt="80000"/>
            </a:blip>
            <a:stretch>
              <a:fillRect/>
            </a:stretch>
          </a:blipFill>
        </p:spPr>
        <p:txBody>
          <a:bodyPr/>
          <a:lstStyle/>
          <a:p>
            <a:endParaRPr lang="pl-PL"/>
          </a:p>
        </p:txBody>
      </p:sp>
      <p:sp>
        <p:nvSpPr>
          <p:cNvPr id="5" name="Freeform 5"/>
          <p:cNvSpPr/>
          <p:nvPr/>
        </p:nvSpPr>
        <p:spPr>
          <a:xfrm>
            <a:off x="6317917" y="1028700"/>
            <a:ext cx="5799139" cy="8878992"/>
          </a:xfrm>
          <a:custGeom>
            <a:avLst/>
            <a:gdLst/>
            <a:ahLst/>
            <a:cxnLst/>
            <a:rect l="l" t="t" r="r" b="b"/>
            <a:pathLst>
              <a:path w="5799139" h="8878992">
                <a:moveTo>
                  <a:pt x="0" y="0"/>
                </a:moveTo>
                <a:lnTo>
                  <a:pt x="5799138" y="0"/>
                </a:lnTo>
                <a:lnTo>
                  <a:pt x="5799138" y="8878992"/>
                </a:lnTo>
                <a:lnTo>
                  <a:pt x="0" y="8878992"/>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6" name="TextBox 6"/>
          <p:cNvSpPr txBox="1"/>
          <p:nvPr/>
        </p:nvSpPr>
        <p:spPr>
          <a:xfrm>
            <a:off x="231600" y="131849"/>
            <a:ext cx="11885455"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reshaping</a:t>
            </a:r>
          </a:p>
        </p:txBody>
      </p:sp>
      <p:sp>
        <p:nvSpPr>
          <p:cNvPr id="7" name="AutoShape 7"/>
          <p:cNvSpPr/>
          <p:nvPr/>
        </p:nvSpPr>
        <p:spPr>
          <a:xfrm>
            <a:off x="287337" y="932482"/>
            <a:ext cx="10310820" cy="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8" name="Group 8"/>
          <p:cNvGrpSpPr/>
          <p:nvPr/>
        </p:nvGrpSpPr>
        <p:grpSpPr>
          <a:xfrm>
            <a:off x="287337" y="5364301"/>
            <a:ext cx="6030579" cy="1115695"/>
            <a:chOff x="0" y="0"/>
            <a:chExt cx="8040773" cy="1487593"/>
          </a:xfrm>
        </p:grpSpPr>
        <p:pic>
          <p:nvPicPr>
            <p:cNvPr id="9" name="Picture 9"/>
            <p:cNvPicPr>
              <a:picLocks noChangeAspect="1"/>
            </p:cNvPicPr>
            <p:nvPr/>
          </p:nvPicPr>
          <p:blipFill>
            <a:blip r:embed="rId5"/>
            <a:srcRect/>
            <a:stretch>
              <a:fillRect/>
            </a:stretch>
          </p:blipFill>
          <p:spPr>
            <a:xfrm>
              <a:off x="6174103" y="561796"/>
              <a:ext cx="1866669" cy="364000"/>
            </a:xfrm>
            <a:prstGeom prst="rect">
              <a:avLst/>
            </a:prstGeom>
          </p:spPr>
        </p:pic>
        <p:sp>
          <p:nvSpPr>
            <p:cNvPr id="10" name="TextBox 10"/>
            <p:cNvSpPr txBox="1"/>
            <p:nvPr/>
          </p:nvSpPr>
          <p:spPr>
            <a:xfrm>
              <a:off x="0" y="-47625"/>
              <a:ext cx="6715862" cy="1535218"/>
            </a:xfrm>
            <a:prstGeom prst="rect">
              <a:avLst/>
            </a:prstGeom>
          </p:spPr>
          <p:txBody>
            <a:bodyPr lIns="0" tIns="0" rIns="0" bIns="0" rtlCol="0" anchor="t">
              <a:spAutoFit/>
            </a:bodyPr>
            <a:lstStyle/>
            <a:p>
              <a:pPr>
                <a:lnSpc>
                  <a:spcPts val="3079"/>
                </a:lnSpc>
              </a:pPr>
              <a:r>
                <a:rPr lang="en-US" sz="2199">
                  <a:solidFill>
                    <a:srgbClr val="FFFFFF"/>
                  </a:solidFill>
                  <a:latin typeface="Emblema One"/>
                </a:rPr>
                <a:t>Użycie metody </a:t>
              </a:r>
              <a:r>
                <a:rPr lang="en-US" sz="2199">
                  <a:solidFill>
                    <a:srgbClr val="38B6FF"/>
                  </a:solidFill>
                  <a:latin typeface="Emblema One"/>
                </a:rPr>
                <a:t>ravel()</a:t>
              </a:r>
              <a:r>
                <a:rPr lang="en-US" sz="2199">
                  <a:solidFill>
                    <a:srgbClr val="FFFFFF"/>
                  </a:solidFill>
                  <a:latin typeface="Emblema One"/>
                </a:rPr>
                <a:t> nie powoduje powstanie kopii tablicy</a:t>
              </a:r>
            </a:p>
          </p:txBody>
        </p:sp>
      </p:grpSp>
      <p:grpSp>
        <p:nvGrpSpPr>
          <p:cNvPr id="11" name="Group 11"/>
          <p:cNvGrpSpPr/>
          <p:nvPr/>
        </p:nvGrpSpPr>
        <p:grpSpPr>
          <a:xfrm>
            <a:off x="12117055" y="7155934"/>
            <a:ext cx="5874311" cy="1115695"/>
            <a:chOff x="0" y="0"/>
            <a:chExt cx="7832414" cy="1487593"/>
          </a:xfrm>
        </p:grpSpPr>
        <p:pic>
          <p:nvPicPr>
            <p:cNvPr id="12" name="Picture 12"/>
            <p:cNvPicPr>
              <a:picLocks noChangeAspect="1"/>
            </p:cNvPicPr>
            <p:nvPr/>
          </p:nvPicPr>
          <p:blipFill>
            <a:blip r:embed="rId5"/>
            <a:srcRect/>
            <a:stretch>
              <a:fillRect/>
            </a:stretch>
          </p:blipFill>
          <p:spPr>
            <a:xfrm rot="-10800000">
              <a:off x="0" y="561796"/>
              <a:ext cx="1866669" cy="364000"/>
            </a:xfrm>
            <a:prstGeom prst="rect">
              <a:avLst/>
            </a:prstGeom>
          </p:spPr>
        </p:pic>
        <p:sp>
          <p:nvSpPr>
            <p:cNvPr id="13" name="TextBox 13"/>
            <p:cNvSpPr txBox="1"/>
            <p:nvPr/>
          </p:nvSpPr>
          <p:spPr>
            <a:xfrm>
              <a:off x="1896757" y="-47625"/>
              <a:ext cx="5935657" cy="1535218"/>
            </a:xfrm>
            <a:prstGeom prst="rect">
              <a:avLst/>
            </a:prstGeom>
          </p:spPr>
          <p:txBody>
            <a:bodyPr lIns="0" tIns="0" rIns="0" bIns="0" rtlCol="0" anchor="t">
              <a:spAutoFit/>
            </a:bodyPr>
            <a:lstStyle/>
            <a:p>
              <a:pPr>
                <a:lnSpc>
                  <a:spcPts val="3079"/>
                </a:lnSpc>
              </a:pPr>
              <a:r>
                <a:rPr lang="en-US" sz="2199">
                  <a:solidFill>
                    <a:srgbClr val="FFFFFF"/>
                  </a:solidFill>
                  <a:latin typeface="Emblema One"/>
                </a:rPr>
                <a:t>Użycie metody </a:t>
              </a:r>
              <a:r>
                <a:rPr lang="en-US" sz="2199">
                  <a:solidFill>
                    <a:srgbClr val="38B6FF"/>
                  </a:solidFill>
                  <a:latin typeface="Emblema One"/>
                </a:rPr>
                <a:t>flatten() </a:t>
              </a:r>
              <a:r>
                <a:rPr lang="en-US" sz="2199">
                  <a:solidFill>
                    <a:srgbClr val="FFFFFF"/>
                  </a:solidFill>
                  <a:latin typeface="Emblema One"/>
                </a:rPr>
                <a:t>powoduje powstanie kopii tablicy</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1550025" y="4941571"/>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txBody>
          <a:bodyPr/>
          <a:lstStyle/>
          <a:p>
            <a:endParaRPr lang="pl-PL"/>
          </a:p>
        </p:txBody>
      </p:sp>
      <p:sp>
        <p:nvSpPr>
          <p:cNvPr id="3" name="Freeform 3"/>
          <p:cNvSpPr/>
          <p:nvPr/>
        </p:nvSpPr>
        <p:spPr>
          <a:xfrm>
            <a:off x="15131878" y="-19545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txBody>
          <a:bodyPr/>
          <a:lstStyle/>
          <a:p>
            <a:endParaRPr lang="pl-PL"/>
          </a:p>
        </p:txBody>
      </p:sp>
      <p:sp>
        <p:nvSpPr>
          <p:cNvPr id="4" name="Freeform 4"/>
          <p:cNvSpPr/>
          <p:nvPr/>
        </p:nvSpPr>
        <p:spPr>
          <a:xfrm rot="313119">
            <a:off x="4616339" y="7316210"/>
            <a:ext cx="5693252" cy="5444172"/>
          </a:xfrm>
          <a:custGeom>
            <a:avLst/>
            <a:gdLst/>
            <a:ahLst/>
            <a:cxnLst/>
            <a:rect l="l" t="t" r="r" b="b"/>
            <a:pathLst>
              <a:path w="5693252" h="5444172">
                <a:moveTo>
                  <a:pt x="0" y="0"/>
                </a:moveTo>
                <a:lnTo>
                  <a:pt x="5693252" y="0"/>
                </a:lnTo>
                <a:lnTo>
                  <a:pt x="5693252" y="5444172"/>
                </a:lnTo>
                <a:lnTo>
                  <a:pt x="0" y="5444172"/>
                </a:lnTo>
                <a:lnTo>
                  <a:pt x="0" y="0"/>
                </a:lnTo>
                <a:close/>
              </a:path>
            </a:pathLst>
          </a:custGeom>
          <a:blipFill>
            <a:blip r:embed="rId4"/>
            <a:stretch>
              <a:fillRect/>
            </a:stretch>
          </a:blipFill>
        </p:spPr>
        <p:txBody>
          <a:bodyPr/>
          <a:lstStyle/>
          <a:p>
            <a:endParaRPr lang="pl-PL"/>
          </a:p>
        </p:txBody>
      </p:sp>
      <p:sp>
        <p:nvSpPr>
          <p:cNvPr id="5" name="AutoShape 5"/>
          <p:cNvSpPr/>
          <p:nvPr/>
        </p:nvSpPr>
        <p:spPr>
          <a:xfrm>
            <a:off x="287337" y="932482"/>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Freeform 6"/>
          <p:cNvSpPr/>
          <p:nvPr/>
        </p:nvSpPr>
        <p:spPr>
          <a:xfrm>
            <a:off x="5911550" y="1028700"/>
            <a:ext cx="6464901" cy="9009596"/>
          </a:xfrm>
          <a:custGeom>
            <a:avLst/>
            <a:gdLst/>
            <a:ahLst/>
            <a:cxnLst/>
            <a:rect l="l" t="t" r="r" b="b"/>
            <a:pathLst>
              <a:path w="6464901" h="9009596">
                <a:moveTo>
                  <a:pt x="0" y="0"/>
                </a:moveTo>
                <a:lnTo>
                  <a:pt x="6464900" y="0"/>
                </a:lnTo>
                <a:lnTo>
                  <a:pt x="6464900" y="9009596"/>
                </a:lnTo>
                <a:lnTo>
                  <a:pt x="0" y="9009596"/>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236663" y="124842"/>
            <a:ext cx="15561711"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łączenie oraz dzielenie tablic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sp>
        <p:nvSpPr>
          <p:cNvPr id="4" name="AutoShape 4"/>
          <p:cNvSpPr/>
          <p:nvPr/>
        </p:nvSpPr>
        <p:spPr>
          <a:xfrm>
            <a:off x="291056" y="1009650"/>
            <a:ext cx="10310820" cy="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5" name="Group 5"/>
          <p:cNvGrpSpPr/>
          <p:nvPr/>
        </p:nvGrpSpPr>
        <p:grpSpPr>
          <a:xfrm>
            <a:off x="4436196" y="1028700"/>
            <a:ext cx="2425032" cy="931896"/>
            <a:chOff x="0" y="0"/>
            <a:chExt cx="3233376" cy="1242528"/>
          </a:xfrm>
        </p:grpSpPr>
        <p:sp>
          <p:nvSpPr>
            <p:cNvPr id="6" name="AutoShape 6"/>
            <p:cNvSpPr/>
            <p:nvPr/>
          </p:nvSpPr>
          <p:spPr>
            <a:xfrm>
              <a:off x="1616688" y="0"/>
              <a:ext cx="0" cy="758234"/>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748709"/>
              <a:ext cx="3233376" cy="493818"/>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Custom ufunc</a:t>
              </a:r>
            </a:p>
          </p:txBody>
        </p:sp>
      </p:grpSp>
      <p:grpSp>
        <p:nvGrpSpPr>
          <p:cNvPr id="8" name="Group 8"/>
          <p:cNvGrpSpPr/>
          <p:nvPr/>
        </p:nvGrpSpPr>
        <p:grpSpPr>
          <a:xfrm>
            <a:off x="9421137" y="1071394"/>
            <a:ext cx="2188369" cy="931896"/>
            <a:chOff x="0" y="0"/>
            <a:chExt cx="2917825" cy="1242528"/>
          </a:xfrm>
        </p:grpSpPr>
        <p:sp>
          <p:nvSpPr>
            <p:cNvPr id="9" name="AutoShape 9"/>
            <p:cNvSpPr/>
            <p:nvPr/>
          </p:nvSpPr>
          <p:spPr>
            <a:xfrm>
              <a:off x="1458912" y="0"/>
              <a:ext cx="0" cy="758234"/>
            </a:xfrm>
            <a:prstGeom prst="line">
              <a:avLst/>
            </a:prstGeom>
            <a:ln w="50800" cap="flat">
              <a:solidFill>
                <a:srgbClr val="FFFFFF"/>
              </a:solidFill>
              <a:prstDash val="solid"/>
              <a:headEnd type="none" w="sm" len="sm"/>
              <a:tailEnd type="none" w="sm" len="sm"/>
            </a:ln>
          </p:spPr>
          <p:txBody>
            <a:bodyPr/>
            <a:lstStyle/>
            <a:p>
              <a:endParaRPr lang="pl-PL"/>
            </a:p>
          </p:txBody>
        </p:sp>
        <p:sp>
          <p:nvSpPr>
            <p:cNvPr id="10" name="TextBox 10"/>
            <p:cNvSpPr txBox="1"/>
            <p:nvPr/>
          </p:nvSpPr>
          <p:spPr>
            <a:xfrm>
              <a:off x="0" y="748709"/>
              <a:ext cx="2917825" cy="493818"/>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indirect sort</a:t>
              </a:r>
            </a:p>
          </p:txBody>
        </p:sp>
      </p:grpSp>
      <p:sp>
        <p:nvSpPr>
          <p:cNvPr id="11" name="AutoShape 11"/>
          <p:cNvSpPr/>
          <p:nvPr/>
        </p:nvSpPr>
        <p:spPr>
          <a:xfrm flipH="1">
            <a:off x="5206941" y="1960596"/>
            <a:ext cx="441771" cy="1248484"/>
          </a:xfrm>
          <a:prstGeom prst="line">
            <a:avLst/>
          </a:prstGeom>
          <a:ln w="38100" cap="flat">
            <a:solidFill>
              <a:srgbClr val="FFFFFF"/>
            </a:solidFill>
            <a:prstDash val="solid"/>
            <a:headEnd type="none" w="sm" len="sm"/>
            <a:tailEnd type="triangle" w="lg" len="med"/>
          </a:ln>
        </p:spPr>
        <p:txBody>
          <a:bodyPr/>
          <a:lstStyle/>
          <a:p>
            <a:endParaRPr lang="pl-PL"/>
          </a:p>
        </p:txBody>
      </p:sp>
      <p:sp>
        <p:nvSpPr>
          <p:cNvPr id="12" name="AutoShape 12"/>
          <p:cNvSpPr/>
          <p:nvPr/>
        </p:nvSpPr>
        <p:spPr>
          <a:xfrm>
            <a:off x="10534371" y="2003290"/>
            <a:ext cx="675161" cy="936814"/>
          </a:xfrm>
          <a:prstGeom prst="line">
            <a:avLst/>
          </a:prstGeom>
          <a:ln w="38100" cap="flat">
            <a:solidFill>
              <a:srgbClr val="FFFFFF"/>
            </a:solidFill>
            <a:prstDash val="solid"/>
            <a:headEnd type="none" w="sm" len="sm"/>
            <a:tailEnd type="triangle" w="lg" len="med"/>
          </a:ln>
        </p:spPr>
        <p:txBody>
          <a:bodyPr/>
          <a:lstStyle/>
          <a:p>
            <a:endParaRPr lang="pl-PL"/>
          </a:p>
        </p:txBody>
      </p:sp>
      <p:sp>
        <p:nvSpPr>
          <p:cNvPr id="13" name="Freeform 13"/>
          <p:cNvSpPr/>
          <p:nvPr/>
        </p:nvSpPr>
        <p:spPr>
          <a:xfrm>
            <a:off x="194414" y="4829600"/>
            <a:ext cx="8390404" cy="5214681"/>
          </a:xfrm>
          <a:custGeom>
            <a:avLst/>
            <a:gdLst/>
            <a:ahLst/>
            <a:cxnLst/>
            <a:rect l="l" t="t" r="r" b="b"/>
            <a:pathLst>
              <a:path w="8390404" h="5214681">
                <a:moveTo>
                  <a:pt x="0" y="0"/>
                </a:moveTo>
                <a:lnTo>
                  <a:pt x="8390404" y="0"/>
                </a:lnTo>
                <a:lnTo>
                  <a:pt x="8390404" y="5214681"/>
                </a:lnTo>
                <a:lnTo>
                  <a:pt x="0" y="5214681"/>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14" name="Freeform 14"/>
          <p:cNvSpPr/>
          <p:nvPr/>
        </p:nvSpPr>
        <p:spPr>
          <a:xfrm>
            <a:off x="10982193" y="4302891"/>
            <a:ext cx="6482215" cy="5741390"/>
          </a:xfrm>
          <a:custGeom>
            <a:avLst/>
            <a:gdLst/>
            <a:ahLst/>
            <a:cxnLst/>
            <a:rect l="l" t="t" r="r" b="b"/>
            <a:pathLst>
              <a:path w="6482215" h="5741390">
                <a:moveTo>
                  <a:pt x="0" y="0"/>
                </a:moveTo>
                <a:lnTo>
                  <a:pt x="6482215" y="0"/>
                </a:lnTo>
                <a:lnTo>
                  <a:pt x="6482215" y="5741390"/>
                </a:lnTo>
                <a:lnTo>
                  <a:pt x="0" y="574139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15" name="TextBox 15"/>
          <p:cNvSpPr txBox="1"/>
          <p:nvPr/>
        </p:nvSpPr>
        <p:spPr>
          <a:xfrm>
            <a:off x="291056" y="191437"/>
            <a:ext cx="17586728"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customowe ufunc oraz indirect sort</a:t>
            </a:r>
          </a:p>
        </p:txBody>
      </p:sp>
      <p:sp>
        <p:nvSpPr>
          <p:cNvPr id="16" name="TextBox 16"/>
          <p:cNvSpPr txBox="1"/>
          <p:nvPr/>
        </p:nvSpPr>
        <p:spPr>
          <a:xfrm>
            <a:off x="489103" y="3161454"/>
            <a:ext cx="8095715" cy="1553845"/>
          </a:xfrm>
          <a:prstGeom prst="rect">
            <a:avLst/>
          </a:prstGeom>
        </p:spPr>
        <p:txBody>
          <a:bodyPr lIns="0" tIns="0" rIns="0" bIns="0" rtlCol="0" anchor="t">
            <a:spAutoFit/>
          </a:bodyPr>
          <a:lstStyle/>
          <a:p>
            <a:pPr>
              <a:lnSpc>
                <a:spcPts val="3079"/>
              </a:lnSpc>
            </a:pPr>
            <a:r>
              <a:rPr lang="en-US" sz="2199">
                <a:solidFill>
                  <a:srgbClr val="38B6FF"/>
                </a:solidFill>
                <a:latin typeface="Emblema One"/>
              </a:rPr>
              <a:t>np.frompyfunc</a:t>
            </a:r>
            <a:r>
              <a:rPr lang="en-US" sz="2199">
                <a:solidFill>
                  <a:srgbClr val="FFFFFF"/>
                </a:solidFill>
                <a:latin typeface="Emblema One"/>
              </a:rPr>
              <a:t> akceptuje jako argumenty nazwę funkcji, liczbę argumentów wejściowych oraz liczbę argumentów zwracanych przez funkcję.</a:t>
            </a:r>
          </a:p>
        </p:txBody>
      </p:sp>
      <p:sp>
        <p:nvSpPr>
          <p:cNvPr id="17" name="TextBox 17"/>
          <p:cNvSpPr txBox="1"/>
          <p:nvPr/>
        </p:nvSpPr>
        <p:spPr>
          <a:xfrm>
            <a:off x="10186958" y="3071960"/>
            <a:ext cx="8101042" cy="116332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Chcąc posortować dane na podstawie jednej tablicy lub wielu tablicy. Służą do tego funkcje </a:t>
            </a:r>
            <a:r>
              <a:rPr lang="en-US" sz="2199">
                <a:solidFill>
                  <a:srgbClr val="38B6FF"/>
                </a:solidFill>
                <a:latin typeface="Emblema One"/>
              </a:rPr>
              <a:t>np.argsort()</a:t>
            </a:r>
            <a:r>
              <a:rPr lang="en-US" sz="2199">
                <a:solidFill>
                  <a:srgbClr val="FFFFFF"/>
                </a:solidFill>
                <a:latin typeface="Emblema One"/>
              </a:rPr>
              <a:t> oraz </a:t>
            </a:r>
            <a:r>
              <a:rPr lang="en-US" sz="2199">
                <a:solidFill>
                  <a:srgbClr val="38B6FF"/>
                </a:solidFill>
                <a:latin typeface="Emblema One"/>
              </a:rPr>
              <a:t>np.lexsort()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758421" y="-4071960"/>
            <a:ext cx="7995755" cy="7575978"/>
          </a:xfrm>
          <a:custGeom>
            <a:avLst/>
            <a:gdLst/>
            <a:ahLst/>
            <a:cxnLst/>
            <a:rect l="l" t="t" r="r" b="b"/>
            <a:pathLst>
              <a:path w="7995755" h="7575978">
                <a:moveTo>
                  <a:pt x="0" y="0"/>
                </a:moveTo>
                <a:lnTo>
                  <a:pt x="7995755" y="0"/>
                </a:lnTo>
                <a:lnTo>
                  <a:pt x="7995755"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6027215" y="834177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6" name="Freeform 6"/>
          <p:cNvSpPr/>
          <p:nvPr/>
        </p:nvSpPr>
        <p:spPr>
          <a:xfrm>
            <a:off x="4007945" y="3067009"/>
            <a:ext cx="10272111" cy="4152982"/>
          </a:xfrm>
          <a:custGeom>
            <a:avLst/>
            <a:gdLst/>
            <a:ahLst/>
            <a:cxnLst/>
            <a:rect l="l" t="t" r="r" b="b"/>
            <a:pathLst>
              <a:path w="10272111" h="4152982">
                <a:moveTo>
                  <a:pt x="0" y="0"/>
                </a:moveTo>
                <a:lnTo>
                  <a:pt x="10272110" y="0"/>
                </a:lnTo>
                <a:lnTo>
                  <a:pt x="10272110" y="4152982"/>
                </a:lnTo>
                <a:lnTo>
                  <a:pt x="0" y="4152982"/>
                </a:lnTo>
                <a:lnTo>
                  <a:pt x="0" y="0"/>
                </a:lnTo>
                <a:close/>
              </a:path>
            </a:pathLst>
          </a:custGeom>
          <a:blipFill>
            <a:blip r:embed="rId5"/>
            <a:stretch>
              <a:fillRect/>
            </a:stretch>
          </a:blipFill>
        </p:spPr>
        <p:txBody>
          <a:bodyPr/>
          <a:lstStyle/>
          <a:p>
            <a:endParaRPr lang="pl-PL"/>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sp>
        <p:nvSpPr>
          <p:cNvPr id="4" name="AutoShape 4"/>
          <p:cNvSpPr/>
          <p:nvPr/>
        </p:nvSpPr>
        <p:spPr>
          <a:xfrm>
            <a:off x="476557" y="903907"/>
            <a:ext cx="10326859" cy="0"/>
          </a:xfrm>
          <a:prstGeom prst="line">
            <a:avLst/>
          </a:prstGeom>
          <a:ln w="38100" cap="flat">
            <a:solidFill>
              <a:srgbClr val="FFFFFF"/>
            </a:solidFill>
            <a:prstDash val="solid"/>
            <a:headEnd type="none" w="sm" len="sm"/>
            <a:tailEnd type="none" w="sm" len="sm"/>
          </a:ln>
        </p:spPr>
        <p:txBody>
          <a:bodyPr/>
          <a:lstStyle/>
          <a:p>
            <a:endParaRPr lang="pl-PL"/>
          </a:p>
        </p:txBody>
      </p:sp>
      <p:sp>
        <p:nvSpPr>
          <p:cNvPr id="5" name="Freeform 5"/>
          <p:cNvSpPr/>
          <p:nvPr/>
        </p:nvSpPr>
        <p:spPr>
          <a:xfrm>
            <a:off x="5587252" y="3961203"/>
            <a:ext cx="3292208" cy="2382736"/>
          </a:xfrm>
          <a:custGeom>
            <a:avLst/>
            <a:gdLst/>
            <a:ahLst/>
            <a:cxnLst/>
            <a:rect l="l" t="t" r="r" b="b"/>
            <a:pathLst>
              <a:path w="3292208" h="2382736">
                <a:moveTo>
                  <a:pt x="0" y="0"/>
                </a:moveTo>
                <a:lnTo>
                  <a:pt x="3292208" y="0"/>
                </a:lnTo>
                <a:lnTo>
                  <a:pt x="3292208" y="2382736"/>
                </a:lnTo>
                <a:lnTo>
                  <a:pt x="0" y="2382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l-PL"/>
          </a:p>
        </p:txBody>
      </p:sp>
      <p:sp>
        <p:nvSpPr>
          <p:cNvPr id="6" name="TextBox 6"/>
          <p:cNvSpPr txBox="1"/>
          <p:nvPr/>
        </p:nvSpPr>
        <p:spPr>
          <a:xfrm>
            <a:off x="476522" y="205734"/>
            <a:ext cx="16465276" cy="562102"/>
          </a:xfrm>
          <a:prstGeom prst="rect">
            <a:avLst/>
          </a:prstGeom>
        </p:spPr>
        <p:txBody>
          <a:bodyPr lIns="0" tIns="0" rIns="0" bIns="0" rtlCol="0" anchor="t">
            <a:spAutoFit/>
          </a:bodyPr>
          <a:lstStyle/>
          <a:p>
            <a:pPr>
              <a:lnSpc>
                <a:spcPts val="4484"/>
              </a:lnSpc>
            </a:pPr>
            <a:r>
              <a:rPr lang="en-US" sz="3800">
                <a:solidFill>
                  <a:srgbClr val="FFFFFF"/>
                </a:solidFill>
                <a:latin typeface="Emblema One"/>
              </a:rPr>
              <a:t>Pandas - wprowadzenie oraz instalacja</a:t>
            </a:r>
          </a:p>
        </p:txBody>
      </p:sp>
      <p:sp>
        <p:nvSpPr>
          <p:cNvPr id="7" name="TextBox 7"/>
          <p:cNvSpPr txBox="1"/>
          <p:nvPr/>
        </p:nvSpPr>
        <p:spPr>
          <a:xfrm>
            <a:off x="583769" y="1250820"/>
            <a:ext cx="12576534" cy="2334895"/>
          </a:xfrm>
          <a:prstGeom prst="rect">
            <a:avLst/>
          </a:prstGeom>
        </p:spPr>
        <p:txBody>
          <a:bodyPr lIns="0" tIns="0" rIns="0" bIns="0" rtlCol="0" anchor="t">
            <a:spAutoFit/>
          </a:bodyPr>
          <a:lstStyle/>
          <a:p>
            <a:pPr>
              <a:lnSpc>
                <a:spcPts val="3079"/>
              </a:lnSpc>
            </a:pPr>
            <a:r>
              <a:rPr lang="en-US" sz="2199">
                <a:solidFill>
                  <a:srgbClr val="FFFFFF"/>
                </a:solidFill>
                <a:latin typeface="Emblema One"/>
              </a:rPr>
              <a:t>Pandas jest to biblioteka Python-a umożliwiające efektywną analizę danych poprzez wysokopoziomowe struktury danych i narzędzia do manipulacji nimi. Została zaprojektowana do współpracy z NumPy, co ułatwia pracę z danymi numerycznymi. Dzięki pandas użytkownicy mogą łatwo wczytywać, przetwarzać i analizować dane, a także generować raporty oraz wizualizacje.</a:t>
            </a:r>
          </a:p>
        </p:txBody>
      </p:sp>
      <p:sp>
        <p:nvSpPr>
          <p:cNvPr id="8" name="TextBox 8"/>
          <p:cNvSpPr txBox="1"/>
          <p:nvPr/>
        </p:nvSpPr>
        <p:spPr>
          <a:xfrm>
            <a:off x="9299193" y="4275528"/>
            <a:ext cx="7960107" cy="4441825"/>
          </a:xfrm>
          <a:prstGeom prst="rect">
            <a:avLst/>
          </a:prstGeom>
        </p:spPr>
        <p:txBody>
          <a:bodyPr lIns="0" tIns="0" rIns="0" bIns="0" rtlCol="0" anchor="t">
            <a:spAutoFit/>
          </a:bodyPr>
          <a:lstStyle/>
          <a:p>
            <a:pPr>
              <a:lnSpc>
                <a:spcPts val="3499"/>
              </a:lnSpc>
            </a:pPr>
            <a:endParaRPr/>
          </a:p>
          <a:p>
            <a:pPr marL="539749" lvl="1" indent="-269875">
              <a:lnSpc>
                <a:spcPts val="3499"/>
              </a:lnSpc>
              <a:buFont typeface="Arial"/>
              <a:buChar char="•"/>
            </a:pPr>
            <a:r>
              <a:rPr lang="en-US" sz="2499">
                <a:solidFill>
                  <a:srgbClr val="FFFFFF"/>
                </a:solidFill>
                <a:latin typeface="Emblema One"/>
              </a:rPr>
              <a:t>Jeżeli używamy menedżera pakietów PIP to wierszu poleceń wystarczy wpisać:</a:t>
            </a:r>
          </a:p>
          <a:p>
            <a:pPr marL="1079499" lvl="2" indent="-359833">
              <a:lnSpc>
                <a:spcPts val="3499"/>
              </a:lnSpc>
              <a:buFont typeface="Arial"/>
              <a:buChar char="⚬"/>
            </a:pPr>
            <a:r>
              <a:rPr lang="en-US" sz="2499">
                <a:solidFill>
                  <a:srgbClr val="38B6FF"/>
                </a:solidFill>
                <a:latin typeface="Paytone One"/>
              </a:rPr>
              <a:t>pip install pandas</a:t>
            </a:r>
          </a:p>
          <a:p>
            <a:pPr marL="539749" lvl="1" indent="-269875">
              <a:lnSpc>
                <a:spcPts val="3499"/>
              </a:lnSpc>
              <a:buFont typeface="Arial"/>
              <a:buChar char="•"/>
            </a:pPr>
            <a:r>
              <a:rPr lang="en-US" sz="2499">
                <a:solidFill>
                  <a:srgbClr val="FFFFFF"/>
                </a:solidFill>
                <a:latin typeface="Emblema One"/>
              </a:rPr>
              <a:t>Przyjęło się importować bibliotekę Pandas w poniższy sposób:</a:t>
            </a:r>
          </a:p>
          <a:p>
            <a:pPr marL="1079499" lvl="2" indent="-359833">
              <a:lnSpc>
                <a:spcPts val="3499"/>
              </a:lnSpc>
              <a:buFont typeface="Arial"/>
              <a:buChar char="⚬"/>
            </a:pPr>
            <a:r>
              <a:rPr lang="en-US" sz="2499">
                <a:solidFill>
                  <a:srgbClr val="38B6FF"/>
                </a:solidFill>
                <a:latin typeface="Paytone One"/>
              </a:rPr>
              <a:t>import pandas as pd</a:t>
            </a:r>
          </a:p>
          <a:p>
            <a:pPr marL="539749" lvl="1" indent="-269875">
              <a:lnSpc>
                <a:spcPts val="3499"/>
              </a:lnSpc>
              <a:buFont typeface="Arial"/>
              <a:buChar char="•"/>
            </a:pPr>
            <a:r>
              <a:rPr lang="en-US" sz="2499">
                <a:solidFill>
                  <a:srgbClr val="FFFFFF"/>
                </a:solidFill>
                <a:latin typeface="Paytone One"/>
              </a:rPr>
              <a:t>Dodatkowo w pliku przyjęło się dodawać:</a:t>
            </a:r>
          </a:p>
          <a:p>
            <a:pPr marL="1079499" lvl="2" indent="-359833">
              <a:lnSpc>
                <a:spcPts val="3499"/>
              </a:lnSpc>
              <a:buFont typeface="Arial"/>
              <a:buChar char="⚬"/>
            </a:pPr>
            <a:r>
              <a:rPr lang="en-US" sz="2499">
                <a:solidFill>
                  <a:srgbClr val="38B6FF"/>
                </a:solidFill>
                <a:latin typeface="Paytone One"/>
              </a:rPr>
              <a:t>from pandas import Series, DataFrame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272318" y="6805079"/>
            <a:ext cx="7824542" cy="6963843"/>
          </a:xfrm>
          <a:custGeom>
            <a:avLst/>
            <a:gdLst/>
            <a:ahLst/>
            <a:cxnLst/>
            <a:rect l="l" t="t" r="r" b="b"/>
            <a:pathLst>
              <a:path w="7824542" h="6963843">
                <a:moveTo>
                  <a:pt x="0" y="0"/>
                </a:moveTo>
                <a:lnTo>
                  <a:pt x="7824543" y="0"/>
                </a:lnTo>
                <a:lnTo>
                  <a:pt x="7824543" y="6963842"/>
                </a:lnTo>
                <a:lnTo>
                  <a:pt x="0" y="6963842"/>
                </a:lnTo>
                <a:lnTo>
                  <a:pt x="0" y="0"/>
                </a:lnTo>
                <a:close/>
              </a:path>
            </a:pathLst>
          </a:custGeom>
          <a:blipFill>
            <a:blip r:embed="rId4">
              <a:alphaModFix amt="81000"/>
            </a:blip>
            <a:stretch>
              <a:fillRect/>
            </a:stretch>
          </a:blipFill>
        </p:spPr>
        <p:txBody>
          <a:bodyPr/>
          <a:lstStyle/>
          <a:p>
            <a:endParaRPr lang="pl-PL"/>
          </a:p>
        </p:txBody>
      </p:sp>
      <p:sp>
        <p:nvSpPr>
          <p:cNvPr id="5" name="Freeform 5"/>
          <p:cNvSpPr/>
          <p:nvPr/>
        </p:nvSpPr>
        <p:spPr>
          <a:xfrm rot="6959566">
            <a:off x="-1035521" y="-931024"/>
            <a:ext cx="2895099" cy="2768439"/>
          </a:xfrm>
          <a:custGeom>
            <a:avLst/>
            <a:gdLst/>
            <a:ahLst/>
            <a:cxnLst/>
            <a:rect l="l" t="t" r="r" b="b"/>
            <a:pathLst>
              <a:path w="2895099" h="2768439">
                <a:moveTo>
                  <a:pt x="0" y="0"/>
                </a:moveTo>
                <a:lnTo>
                  <a:pt x="2895099" y="0"/>
                </a:lnTo>
                <a:lnTo>
                  <a:pt x="2895099" y="2768439"/>
                </a:lnTo>
                <a:lnTo>
                  <a:pt x="0" y="2768439"/>
                </a:lnTo>
                <a:lnTo>
                  <a:pt x="0" y="0"/>
                </a:lnTo>
                <a:close/>
              </a:path>
            </a:pathLst>
          </a:custGeom>
          <a:blipFill>
            <a:blip r:embed="rId3"/>
            <a:stretch>
              <a:fillRect/>
            </a:stretch>
          </a:blipFill>
        </p:spPr>
        <p:txBody>
          <a:bodyPr/>
          <a:lstStyle/>
          <a:p>
            <a:endParaRPr lang="pl-PL"/>
          </a:p>
        </p:txBody>
      </p:sp>
      <p:sp>
        <p:nvSpPr>
          <p:cNvPr id="6" name="TextBox 6"/>
          <p:cNvSpPr txBox="1"/>
          <p:nvPr/>
        </p:nvSpPr>
        <p:spPr>
          <a:xfrm>
            <a:off x="2290633" y="49336"/>
            <a:ext cx="14069617"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Series</a:t>
            </a:r>
          </a:p>
        </p:txBody>
      </p:sp>
      <p:sp>
        <p:nvSpPr>
          <p:cNvPr id="7" name="AutoShape 7"/>
          <p:cNvSpPr/>
          <p:nvPr/>
        </p:nvSpPr>
        <p:spPr>
          <a:xfrm>
            <a:off x="2290633" y="790381"/>
            <a:ext cx="10326859" cy="0"/>
          </a:xfrm>
          <a:prstGeom prst="line">
            <a:avLst/>
          </a:prstGeom>
          <a:ln w="38100" cap="flat">
            <a:solidFill>
              <a:srgbClr val="FFFFFF"/>
            </a:solidFill>
            <a:prstDash val="solid"/>
            <a:headEnd type="none" w="sm" len="sm"/>
            <a:tailEnd type="none" w="sm" len="sm"/>
          </a:ln>
        </p:spPr>
        <p:txBody>
          <a:bodyPr/>
          <a:lstStyle/>
          <a:p>
            <a:endParaRPr lang="pl-PL"/>
          </a:p>
        </p:txBody>
      </p:sp>
      <p:sp>
        <p:nvSpPr>
          <p:cNvPr id="8" name="Freeform 8"/>
          <p:cNvSpPr/>
          <p:nvPr/>
        </p:nvSpPr>
        <p:spPr>
          <a:xfrm rot="9961388">
            <a:off x="5837536" y="894080"/>
            <a:ext cx="807476" cy="869103"/>
          </a:xfrm>
          <a:custGeom>
            <a:avLst/>
            <a:gdLst/>
            <a:ahLst/>
            <a:cxnLst/>
            <a:rect l="l" t="t" r="r" b="b"/>
            <a:pathLst>
              <a:path w="807476" h="869103">
                <a:moveTo>
                  <a:pt x="0" y="0"/>
                </a:moveTo>
                <a:lnTo>
                  <a:pt x="807476" y="0"/>
                </a:lnTo>
                <a:lnTo>
                  <a:pt x="807476" y="869103"/>
                </a:lnTo>
                <a:lnTo>
                  <a:pt x="0" y="8691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9" name="Freeform 9"/>
          <p:cNvSpPr/>
          <p:nvPr/>
        </p:nvSpPr>
        <p:spPr>
          <a:xfrm>
            <a:off x="9493209" y="0"/>
            <a:ext cx="8794791" cy="10287000"/>
          </a:xfrm>
          <a:custGeom>
            <a:avLst/>
            <a:gdLst/>
            <a:ahLst/>
            <a:cxnLst/>
            <a:rect l="l" t="t" r="r" b="b"/>
            <a:pathLst>
              <a:path w="8794791" h="10287000">
                <a:moveTo>
                  <a:pt x="0" y="0"/>
                </a:moveTo>
                <a:lnTo>
                  <a:pt x="8794791" y="0"/>
                </a:lnTo>
                <a:lnTo>
                  <a:pt x="8794791" y="10287000"/>
                </a:lnTo>
                <a:lnTo>
                  <a:pt x="0" y="10287000"/>
                </a:lnTo>
                <a:lnTo>
                  <a:pt x="0" y="0"/>
                </a:lnTo>
                <a:close/>
              </a:path>
            </a:pathLst>
          </a:custGeom>
          <a:blipFill>
            <a:blip r:embed="rId7"/>
            <a:stretch>
              <a:fillRect/>
            </a:stretch>
          </a:blipFill>
          <a:ln w="38100" cap="sq">
            <a:solidFill>
              <a:srgbClr val="FFFFFF"/>
            </a:solidFill>
            <a:prstDash val="solid"/>
            <a:miter/>
          </a:ln>
        </p:spPr>
        <p:txBody>
          <a:bodyPr/>
          <a:lstStyle/>
          <a:p>
            <a:endParaRPr lang="pl-PL"/>
          </a:p>
        </p:txBody>
      </p:sp>
      <p:sp>
        <p:nvSpPr>
          <p:cNvPr id="10" name="TextBox 10"/>
          <p:cNvSpPr txBox="1"/>
          <p:nvPr/>
        </p:nvSpPr>
        <p:spPr>
          <a:xfrm>
            <a:off x="0" y="1695336"/>
            <a:ext cx="6895475" cy="194437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Jednowymiarowy obiekt przypominający tablicę, zawierający zestaw danych (dowolnego typu obsługiwanego przez NumPy) oraz powiązaną z nią tablicą indeksów.</a:t>
            </a:r>
          </a:p>
        </p:txBody>
      </p:sp>
      <p:pic>
        <p:nvPicPr>
          <p:cNvPr id="11" name="Picture 11"/>
          <p:cNvPicPr>
            <a:picLocks noChangeAspect="1"/>
          </p:cNvPicPr>
          <p:nvPr/>
        </p:nvPicPr>
        <p:blipFill>
          <a:blip r:embed="rId8"/>
          <a:srcRect/>
          <a:stretch>
            <a:fillRect/>
          </a:stretch>
        </p:blipFill>
        <p:spPr>
          <a:xfrm>
            <a:off x="8150317" y="7637117"/>
            <a:ext cx="1400002" cy="273000"/>
          </a:xfrm>
          <a:prstGeom prst="rect">
            <a:avLst/>
          </a:prstGeom>
        </p:spPr>
      </p:pic>
      <p:sp>
        <p:nvSpPr>
          <p:cNvPr id="12" name="TextBox 12"/>
          <p:cNvSpPr txBox="1"/>
          <p:nvPr/>
        </p:nvSpPr>
        <p:spPr>
          <a:xfrm>
            <a:off x="3113421" y="7304645"/>
            <a:ext cx="5036897" cy="1163320"/>
          </a:xfrm>
          <a:prstGeom prst="rect">
            <a:avLst/>
          </a:prstGeom>
        </p:spPr>
        <p:txBody>
          <a:bodyPr lIns="0" tIns="0" rIns="0" bIns="0" rtlCol="0" anchor="t">
            <a:spAutoFit/>
          </a:bodyPr>
          <a:lstStyle/>
          <a:p>
            <a:pPr>
              <a:lnSpc>
                <a:spcPts val="3079"/>
              </a:lnSpc>
            </a:pPr>
            <a:r>
              <a:rPr lang="en-US" sz="2199">
                <a:solidFill>
                  <a:srgbClr val="FFFFFF"/>
                </a:solidFill>
                <a:latin typeface="Emblema One"/>
              </a:rPr>
              <a:t>Możliwe jest wykonywanie na obiekcie </a:t>
            </a:r>
            <a:r>
              <a:rPr lang="en-US" sz="2199">
                <a:solidFill>
                  <a:srgbClr val="38B6FF"/>
                </a:solidFill>
                <a:latin typeface="Emblema One"/>
              </a:rPr>
              <a:t>Series</a:t>
            </a:r>
            <a:r>
              <a:rPr lang="en-US" sz="2199">
                <a:solidFill>
                  <a:srgbClr val="FFFFFF"/>
                </a:solidFill>
                <a:latin typeface="Emblema One"/>
              </a:rPr>
              <a:t> operacji zdefiniowanych w </a:t>
            </a:r>
            <a:r>
              <a:rPr lang="en-US" sz="2199">
                <a:solidFill>
                  <a:srgbClr val="38B6FF"/>
                </a:solidFill>
                <a:latin typeface="Emblema One"/>
              </a:rPr>
              <a:t>NumPy</a:t>
            </a:r>
          </a:p>
        </p:txBody>
      </p:sp>
      <p:pic>
        <p:nvPicPr>
          <p:cNvPr id="13" name="Picture 13"/>
          <p:cNvPicPr>
            <a:picLocks noChangeAspect="1"/>
          </p:cNvPicPr>
          <p:nvPr/>
        </p:nvPicPr>
        <p:blipFill>
          <a:blip r:embed="rId8"/>
          <a:srcRect/>
          <a:stretch>
            <a:fillRect/>
          </a:stretch>
        </p:blipFill>
        <p:spPr>
          <a:xfrm rot="-1981030">
            <a:off x="7964107" y="6826664"/>
            <a:ext cx="1400002" cy="273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35551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txBody>
          <a:bodyPr/>
          <a:lstStyle/>
          <a:p>
            <a:endParaRPr lang="pl-PL"/>
          </a:p>
        </p:txBody>
      </p:sp>
      <p:sp>
        <p:nvSpPr>
          <p:cNvPr id="6" name="Freeform 6"/>
          <p:cNvSpPr/>
          <p:nvPr/>
        </p:nvSpPr>
        <p:spPr>
          <a:xfrm>
            <a:off x="406422" y="754065"/>
            <a:ext cx="9887588" cy="8778869"/>
          </a:xfrm>
          <a:custGeom>
            <a:avLst/>
            <a:gdLst/>
            <a:ahLst/>
            <a:cxnLst/>
            <a:rect l="l" t="t" r="r" b="b"/>
            <a:pathLst>
              <a:path w="9887588" h="8778869">
                <a:moveTo>
                  <a:pt x="0" y="0"/>
                </a:moveTo>
                <a:lnTo>
                  <a:pt x="9887588" y="0"/>
                </a:lnTo>
                <a:lnTo>
                  <a:pt x="9887588" y="8778870"/>
                </a:lnTo>
                <a:lnTo>
                  <a:pt x="0" y="877887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7" name="Picture 7"/>
          <p:cNvPicPr>
            <a:picLocks noChangeAspect="1"/>
          </p:cNvPicPr>
          <p:nvPr/>
        </p:nvPicPr>
        <p:blipFill>
          <a:blip r:embed="rId6"/>
          <a:srcRect/>
          <a:stretch>
            <a:fillRect/>
          </a:stretch>
        </p:blipFill>
        <p:spPr>
          <a:xfrm rot="-10800000">
            <a:off x="10294010" y="4804852"/>
            <a:ext cx="1400002" cy="273000"/>
          </a:xfrm>
          <a:prstGeom prst="rect">
            <a:avLst/>
          </a:prstGeom>
        </p:spPr>
      </p:pic>
      <p:sp>
        <p:nvSpPr>
          <p:cNvPr id="8" name="TextBox 8"/>
          <p:cNvSpPr txBox="1"/>
          <p:nvPr/>
        </p:nvSpPr>
        <p:spPr>
          <a:xfrm>
            <a:off x="11716578" y="4335880"/>
            <a:ext cx="6571422" cy="1163320"/>
          </a:xfrm>
          <a:prstGeom prst="rect">
            <a:avLst/>
          </a:prstGeom>
        </p:spPr>
        <p:txBody>
          <a:bodyPr lIns="0" tIns="0" rIns="0" bIns="0" rtlCol="0" anchor="t">
            <a:spAutoFit/>
          </a:bodyPr>
          <a:lstStyle/>
          <a:p>
            <a:pPr>
              <a:lnSpc>
                <a:spcPts val="3079"/>
              </a:lnSpc>
            </a:pPr>
            <a:r>
              <a:rPr lang="en-US" sz="2199">
                <a:solidFill>
                  <a:srgbClr val="38B6FF"/>
                </a:solidFill>
                <a:latin typeface="Emblema One"/>
              </a:rPr>
              <a:t>Series </a:t>
            </a:r>
            <a:r>
              <a:rPr lang="en-US" sz="2199">
                <a:solidFill>
                  <a:srgbClr val="FFFFFF"/>
                </a:solidFill>
                <a:latin typeface="Emblema One"/>
              </a:rPr>
              <a:t>automatycznie dopasowuje różnie indeksowane dane w operacjach arytmetycznych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624184">
            <a:off x="10626168" y="-2108416"/>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txBody>
          <a:bodyPr/>
          <a:lstStyle/>
          <a:p>
            <a:endParaRPr lang="pl-PL"/>
          </a:p>
        </p:txBody>
      </p:sp>
      <p:sp>
        <p:nvSpPr>
          <p:cNvPr id="3" name="Freeform 3"/>
          <p:cNvSpPr/>
          <p:nvPr/>
        </p:nvSpPr>
        <p:spPr>
          <a:xfrm rot="-5017281">
            <a:off x="-631427" y="9395569"/>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txBody>
          <a:bodyPr/>
          <a:lstStyle/>
          <a:p>
            <a:endParaRPr lang="pl-PL"/>
          </a:p>
        </p:txBody>
      </p:sp>
      <p:sp>
        <p:nvSpPr>
          <p:cNvPr id="4" name="Freeform 4"/>
          <p:cNvSpPr/>
          <p:nvPr/>
        </p:nvSpPr>
        <p:spPr>
          <a:xfrm rot="-10567437">
            <a:off x="16252714" y="8039967"/>
            <a:ext cx="3789612" cy="3623816"/>
          </a:xfrm>
          <a:custGeom>
            <a:avLst/>
            <a:gdLst/>
            <a:ahLst/>
            <a:cxnLst/>
            <a:rect l="l" t="t" r="r" b="b"/>
            <a:pathLst>
              <a:path w="3789612" h="3623816">
                <a:moveTo>
                  <a:pt x="0" y="0"/>
                </a:moveTo>
                <a:lnTo>
                  <a:pt x="3789612" y="0"/>
                </a:lnTo>
                <a:lnTo>
                  <a:pt x="3789612" y="3623817"/>
                </a:lnTo>
                <a:lnTo>
                  <a:pt x="0" y="3623817"/>
                </a:lnTo>
                <a:lnTo>
                  <a:pt x="0" y="0"/>
                </a:lnTo>
                <a:close/>
              </a:path>
            </a:pathLst>
          </a:custGeom>
          <a:blipFill>
            <a:blip r:embed="rId4"/>
            <a:stretch>
              <a:fillRect/>
            </a:stretch>
          </a:blipFill>
        </p:spPr>
        <p:txBody>
          <a:bodyPr/>
          <a:lstStyle/>
          <a:p>
            <a:endParaRPr lang="pl-PL"/>
          </a:p>
        </p:txBody>
      </p:sp>
      <p:sp>
        <p:nvSpPr>
          <p:cNvPr id="5" name="Freeform 5"/>
          <p:cNvSpPr/>
          <p:nvPr/>
        </p:nvSpPr>
        <p:spPr>
          <a:xfrm>
            <a:off x="8132847" y="2362663"/>
            <a:ext cx="9871157" cy="7675445"/>
          </a:xfrm>
          <a:custGeom>
            <a:avLst/>
            <a:gdLst/>
            <a:ahLst/>
            <a:cxnLst/>
            <a:rect l="l" t="t" r="r" b="b"/>
            <a:pathLst>
              <a:path w="9871157" h="7675445">
                <a:moveTo>
                  <a:pt x="0" y="0"/>
                </a:moveTo>
                <a:lnTo>
                  <a:pt x="9871157" y="0"/>
                </a:lnTo>
                <a:lnTo>
                  <a:pt x="9871157" y="7675445"/>
                </a:lnTo>
                <a:lnTo>
                  <a:pt x="0" y="7675445"/>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6" name="Picture 6"/>
          <p:cNvPicPr>
            <a:picLocks noChangeAspect="1"/>
          </p:cNvPicPr>
          <p:nvPr/>
        </p:nvPicPr>
        <p:blipFill>
          <a:blip r:embed="rId6"/>
          <a:srcRect/>
          <a:stretch>
            <a:fillRect/>
          </a:stretch>
        </p:blipFill>
        <p:spPr>
          <a:xfrm rot="-2700000">
            <a:off x="6507253" y="4513665"/>
            <a:ext cx="1775780" cy="310761"/>
          </a:xfrm>
          <a:prstGeom prst="rect">
            <a:avLst/>
          </a:prstGeom>
        </p:spPr>
      </p:pic>
      <p:grpSp>
        <p:nvGrpSpPr>
          <p:cNvPr id="7" name="Group 7"/>
          <p:cNvGrpSpPr/>
          <p:nvPr/>
        </p:nvGrpSpPr>
        <p:grpSpPr>
          <a:xfrm>
            <a:off x="274193" y="201797"/>
            <a:ext cx="16285299" cy="826903"/>
            <a:chOff x="0" y="0"/>
            <a:chExt cx="21713732" cy="1102537"/>
          </a:xfrm>
        </p:grpSpPr>
        <p:sp>
          <p:nvSpPr>
            <p:cNvPr id="8" name="AutoShape 8"/>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9" name="TextBox 9"/>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DataFrame</a:t>
              </a:r>
            </a:p>
          </p:txBody>
        </p:sp>
      </p:grpSp>
      <p:sp>
        <p:nvSpPr>
          <p:cNvPr id="10" name="TextBox 10"/>
          <p:cNvSpPr txBox="1"/>
          <p:nvPr/>
        </p:nvSpPr>
        <p:spPr>
          <a:xfrm>
            <a:off x="274193" y="1133475"/>
            <a:ext cx="8016827" cy="3115945"/>
          </a:xfrm>
          <a:prstGeom prst="rect">
            <a:avLst/>
          </a:prstGeom>
        </p:spPr>
        <p:txBody>
          <a:bodyPr lIns="0" tIns="0" rIns="0" bIns="0" rtlCol="0" anchor="t">
            <a:spAutoFit/>
          </a:bodyPr>
          <a:lstStyle/>
          <a:p>
            <a:pPr>
              <a:lnSpc>
                <a:spcPts val="3079"/>
              </a:lnSpc>
            </a:pPr>
            <a:r>
              <a:rPr lang="en-US" sz="2199">
                <a:solidFill>
                  <a:srgbClr val="38B6FF"/>
                </a:solidFill>
                <a:latin typeface="Emblema One"/>
              </a:rPr>
              <a:t>DataFrame </a:t>
            </a:r>
            <a:r>
              <a:rPr lang="en-US" sz="2199">
                <a:solidFill>
                  <a:srgbClr val="FFFFFF"/>
                </a:solidFill>
                <a:latin typeface="Emblema One"/>
              </a:rPr>
              <a:t>jest to dwuwymiarowa struktura danych przypominająca tabelę w bazie danych lub arkuszu kalkulacyjnym. Składa się ona z kolumn i wierszy, gdzie każda kolumna może zawierać dane inne typu. </a:t>
            </a:r>
            <a:r>
              <a:rPr lang="en-US" sz="2199">
                <a:solidFill>
                  <a:srgbClr val="38B6FF"/>
                </a:solidFill>
                <a:latin typeface="Emblema One"/>
              </a:rPr>
              <a:t>DataFrame </a:t>
            </a:r>
            <a:r>
              <a:rPr lang="en-US" sz="2199">
                <a:solidFill>
                  <a:srgbClr val="FFFFFF"/>
                </a:solidFill>
                <a:latin typeface="Emblema One"/>
              </a:rPr>
              <a:t>można porównać do słownika, gdzie kluczami są nazwy kolumn, a wartościami są struktury danych </a:t>
            </a:r>
            <a:r>
              <a:rPr lang="en-US" sz="2199">
                <a:solidFill>
                  <a:srgbClr val="38B6FF"/>
                </a:solidFill>
                <a:latin typeface="Emblema One"/>
              </a:rPr>
              <a:t>Series </a:t>
            </a:r>
            <a:r>
              <a:rPr lang="en-US" sz="2199">
                <a:solidFill>
                  <a:srgbClr val="FFFFFF"/>
                </a:solidFill>
                <a:latin typeface="Emblema One"/>
              </a:rPr>
              <a:t>powiązane z daną kolumną.</a:t>
            </a:r>
          </a:p>
        </p:txBody>
      </p:sp>
      <p:sp>
        <p:nvSpPr>
          <p:cNvPr id="11" name="TextBox 11"/>
          <p:cNvSpPr txBox="1"/>
          <p:nvPr/>
        </p:nvSpPr>
        <p:spPr>
          <a:xfrm>
            <a:off x="2139384" y="5359124"/>
            <a:ext cx="5255759" cy="194437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Najpopularniejszym sposobem definiowania </a:t>
            </a:r>
            <a:r>
              <a:rPr lang="en-US" sz="2199">
                <a:solidFill>
                  <a:srgbClr val="38B6FF"/>
                </a:solidFill>
                <a:latin typeface="Emblema One"/>
              </a:rPr>
              <a:t>DataFrame </a:t>
            </a:r>
            <a:r>
              <a:rPr lang="en-US" sz="2199">
                <a:solidFill>
                  <a:srgbClr val="FFFFFF"/>
                </a:solidFill>
                <a:latin typeface="Emblema One"/>
              </a:rPr>
              <a:t>jest podanie jako argumentu słownika zawierającego tablice tego samego rozmiaru</a:t>
            </a:r>
          </a:p>
        </p:txBody>
      </p:sp>
      <p:pic>
        <p:nvPicPr>
          <p:cNvPr id="12" name="Picture 12"/>
          <p:cNvPicPr>
            <a:picLocks noChangeAspect="1"/>
          </p:cNvPicPr>
          <p:nvPr/>
        </p:nvPicPr>
        <p:blipFill>
          <a:blip r:embed="rId6"/>
          <a:srcRect/>
          <a:stretch>
            <a:fillRect/>
          </a:stretch>
        </p:blipFill>
        <p:spPr>
          <a:xfrm rot="-233697">
            <a:off x="7244957" y="8525497"/>
            <a:ext cx="1775780" cy="310761"/>
          </a:xfrm>
          <a:prstGeom prst="rect">
            <a:avLst/>
          </a:prstGeom>
        </p:spPr>
      </p:pic>
      <p:sp>
        <p:nvSpPr>
          <p:cNvPr id="13" name="TextBox 13"/>
          <p:cNvSpPr txBox="1"/>
          <p:nvPr/>
        </p:nvSpPr>
        <p:spPr>
          <a:xfrm>
            <a:off x="1561502" y="8250417"/>
            <a:ext cx="5833641" cy="1243965"/>
          </a:xfrm>
          <a:prstGeom prst="rect">
            <a:avLst/>
          </a:prstGeom>
        </p:spPr>
        <p:txBody>
          <a:bodyPr lIns="0" tIns="0" rIns="0" bIns="0" rtlCol="0" anchor="t">
            <a:spAutoFit/>
          </a:bodyPr>
          <a:lstStyle/>
          <a:p>
            <a:pPr>
              <a:lnSpc>
                <a:spcPts val="3359"/>
              </a:lnSpc>
            </a:pPr>
            <a:r>
              <a:rPr lang="en-US" sz="2400">
                <a:solidFill>
                  <a:srgbClr val="FFFFFF"/>
                </a:solidFill>
                <a:latin typeface="Emblema One"/>
              </a:rPr>
              <a:t>automatyczne indeksowanie oraz wypełnianie brakujących danych</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3874696" y="-5145008"/>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alphaModFix amt="48000"/>
            </a:blip>
            <a:stretch>
              <a:fillRect/>
            </a:stretch>
          </a:blipFill>
        </p:spPr>
        <p:txBody>
          <a:bodyPr/>
          <a:lstStyle/>
          <a:p>
            <a:endParaRPr lang="pl-PL"/>
          </a:p>
        </p:txBody>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grpSp>
        <p:nvGrpSpPr>
          <p:cNvPr id="5" name="Group 5"/>
          <p:cNvGrpSpPr/>
          <p:nvPr/>
        </p:nvGrpSpPr>
        <p:grpSpPr>
          <a:xfrm>
            <a:off x="274193" y="201797"/>
            <a:ext cx="17721055" cy="826903"/>
            <a:chOff x="0" y="0"/>
            <a:chExt cx="23628073" cy="1102537"/>
          </a:xfrm>
        </p:grpSpPr>
        <p:sp>
          <p:nvSpPr>
            <p:cNvPr id="6" name="AutoShape 6"/>
            <p:cNvSpPr/>
            <p:nvPr/>
          </p:nvSpPr>
          <p:spPr>
            <a:xfrm>
              <a:off x="0" y="1077137"/>
              <a:ext cx="14983071"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3628073"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Pobieranie oraz uzupełnianie danych</a:t>
              </a:r>
            </a:p>
          </p:txBody>
        </p:sp>
      </p:grpSp>
      <p:sp>
        <p:nvSpPr>
          <p:cNvPr id="8" name="Freeform 8"/>
          <p:cNvSpPr/>
          <p:nvPr/>
        </p:nvSpPr>
        <p:spPr>
          <a:xfrm>
            <a:off x="274193" y="1202253"/>
            <a:ext cx="5739328" cy="8934035"/>
          </a:xfrm>
          <a:custGeom>
            <a:avLst/>
            <a:gdLst/>
            <a:ahLst/>
            <a:cxnLst/>
            <a:rect l="l" t="t" r="r" b="b"/>
            <a:pathLst>
              <a:path w="5739328" h="8934035">
                <a:moveTo>
                  <a:pt x="0" y="0"/>
                </a:moveTo>
                <a:lnTo>
                  <a:pt x="5739328" y="0"/>
                </a:lnTo>
                <a:lnTo>
                  <a:pt x="5739328" y="8934034"/>
                </a:lnTo>
                <a:lnTo>
                  <a:pt x="0" y="8934034"/>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9" name="Freeform 9"/>
          <p:cNvSpPr/>
          <p:nvPr/>
        </p:nvSpPr>
        <p:spPr>
          <a:xfrm>
            <a:off x="10538133" y="1202253"/>
            <a:ext cx="6008576" cy="8934035"/>
          </a:xfrm>
          <a:custGeom>
            <a:avLst/>
            <a:gdLst/>
            <a:ahLst/>
            <a:cxnLst/>
            <a:rect l="l" t="t" r="r" b="b"/>
            <a:pathLst>
              <a:path w="6008576" h="8934035">
                <a:moveTo>
                  <a:pt x="0" y="0"/>
                </a:moveTo>
                <a:lnTo>
                  <a:pt x="6008576" y="0"/>
                </a:lnTo>
                <a:lnTo>
                  <a:pt x="6008576" y="8934034"/>
                </a:lnTo>
                <a:lnTo>
                  <a:pt x="0" y="8934034"/>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10" name="Picture 10"/>
          <p:cNvPicPr>
            <a:picLocks noChangeAspect="1"/>
          </p:cNvPicPr>
          <p:nvPr/>
        </p:nvPicPr>
        <p:blipFill>
          <a:blip r:embed="rId6"/>
          <a:srcRect/>
          <a:stretch>
            <a:fillRect/>
          </a:stretch>
        </p:blipFill>
        <p:spPr>
          <a:xfrm rot="9623916">
            <a:off x="6125739" y="1475095"/>
            <a:ext cx="741269" cy="797064"/>
          </a:xfrm>
          <a:prstGeom prst="rect">
            <a:avLst/>
          </a:prstGeom>
        </p:spPr>
      </p:pic>
      <p:sp>
        <p:nvSpPr>
          <p:cNvPr id="11" name="TextBox 11"/>
          <p:cNvSpPr txBox="1"/>
          <p:nvPr/>
        </p:nvSpPr>
        <p:spPr>
          <a:xfrm>
            <a:off x="6164272" y="2093727"/>
            <a:ext cx="3466605" cy="77279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zwracany jest widok danych, nie kopia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6342977" y="9582875"/>
            <a:ext cx="2440941" cy="2312792"/>
          </a:xfrm>
          <a:custGeom>
            <a:avLst/>
            <a:gdLst/>
            <a:ahLst/>
            <a:cxnLst/>
            <a:rect l="l" t="t" r="r" b="b"/>
            <a:pathLst>
              <a:path w="2440941" h="2312792">
                <a:moveTo>
                  <a:pt x="0" y="0"/>
                </a:moveTo>
                <a:lnTo>
                  <a:pt x="2440940" y="0"/>
                </a:lnTo>
                <a:lnTo>
                  <a:pt x="2440940"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15338" y="7103788"/>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355519"/>
            <a:ext cx="2895099" cy="2768439"/>
          </a:xfrm>
          <a:custGeom>
            <a:avLst/>
            <a:gdLst/>
            <a:ahLst/>
            <a:cxnLst/>
            <a:rect l="l" t="t" r="r" b="b"/>
            <a:pathLst>
              <a:path w="2895099" h="2768439">
                <a:moveTo>
                  <a:pt x="0" y="0"/>
                </a:moveTo>
                <a:lnTo>
                  <a:pt x="2895100" y="0"/>
                </a:lnTo>
                <a:lnTo>
                  <a:pt x="2895100" y="2768438"/>
                </a:lnTo>
                <a:lnTo>
                  <a:pt x="0" y="2768438"/>
                </a:lnTo>
                <a:lnTo>
                  <a:pt x="0" y="0"/>
                </a:lnTo>
                <a:close/>
              </a:path>
            </a:pathLst>
          </a:custGeom>
          <a:blipFill>
            <a:blip r:embed="rId3"/>
            <a:stretch>
              <a:fillRect/>
            </a:stretch>
          </a:blipFill>
        </p:spPr>
        <p:txBody>
          <a:bodyPr/>
          <a:lstStyle/>
          <a:p>
            <a:endParaRPr lang="pl-PL"/>
          </a:p>
        </p:txBody>
      </p:sp>
      <p:sp>
        <p:nvSpPr>
          <p:cNvPr id="6" name="AutoShape 6"/>
          <p:cNvSpPr/>
          <p:nvPr/>
        </p:nvSpPr>
        <p:spPr>
          <a:xfrm>
            <a:off x="2564405" y="1888724"/>
            <a:ext cx="10346532" cy="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7" name="Group 7"/>
          <p:cNvGrpSpPr/>
          <p:nvPr/>
        </p:nvGrpSpPr>
        <p:grpSpPr>
          <a:xfrm>
            <a:off x="271066" y="2039709"/>
            <a:ext cx="7621129" cy="3103791"/>
            <a:chOff x="0" y="0"/>
            <a:chExt cx="2007211" cy="817459"/>
          </a:xfrm>
        </p:grpSpPr>
        <p:sp>
          <p:nvSpPr>
            <p:cNvPr id="8" name="Freeform 8"/>
            <p:cNvSpPr/>
            <p:nvPr/>
          </p:nvSpPr>
          <p:spPr>
            <a:xfrm>
              <a:off x="0" y="0"/>
              <a:ext cx="2007211" cy="817459"/>
            </a:xfrm>
            <a:custGeom>
              <a:avLst/>
              <a:gdLst/>
              <a:ahLst/>
              <a:cxnLst/>
              <a:rect l="l" t="t" r="r" b="b"/>
              <a:pathLst>
                <a:path w="2007211" h="817459">
                  <a:moveTo>
                    <a:pt x="19301" y="0"/>
                  </a:moveTo>
                  <a:lnTo>
                    <a:pt x="1987910" y="0"/>
                  </a:lnTo>
                  <a:cubicBezTo>
                    <a:pt x="1998570" y="0"/>
                    <a:pt x="2007211" y="8641"/>
                    <a:pt x="2007211" y="19301"/>
                  </a:cubicBezTo>
                  <a:lnTo>
                    <a:pt x="2007211" y="798158"/>
                  </a:lnTo>
                  <a:cubicBezTo>
                    <a:pt x="2007211" y="808818"/>
                    <a:pt x="1998570" y="817459"/>
                    <a:pt x="1987910" y="817459"/>
                  </a:cubicBezTo>
                  <a:lnTo>
                    <a:pt x="19301" y="817459"/>
                  </a:lnTo>
                  <a:cubicBezTo>
                    <a:pt x="8641" y="817459"/>
                    <a:pt x="0" y="808818"/>
                    <a:pt x="0" y="798158"/>
                  </a:cubicBezTo>
                  <a:lnTo>
                    <a:pt x="0" y="19301"/>
                  </a:lnTo>
                  <a:cubicBezTo>
                    <a:pt x="0" y="8641"/>
                    <a:pt x="8641" y="0"/>
                    <a:pt x="19301" y="0"/>
                  </a:cubicBezTo>
                  <a:close/>
                </a:path>
              </a:pathLst>
            </a:custGeom>
            <a:solidFill>
              <a:srgbClr val="000000">
                <a:alpha val="0"/>
              </a:srgbClr>
            </a:solidFill>
            <a:ln w="28575" cap="sq">
              <a:solidFill>
                <a:srgbClr val="FFFFFF"/>
              </a:solidFill>
              <a:prstDash val="solid"/>
              <a:miter/>
            </a:ln>
          </p:spPr>
          <p:txBody>
            <a:bodyPr/>
            <a:lstStyle/>
            <a:p>
              <a:endParaRPr lang="pl-PL"/>
            </a:p>
          </p:txBody>
        </p:sp>
        <p:sp>
          <p:nvSpPr>
            <p:cNvPr id="9" name="TextBox 9"/>
            <p:cNvSpPr txBox="1"/>
            <p:nvPr/>
          </p:nvSpPr>
          <p:spPr>
            <a:xfrm>
              <a:off x="0" y="-57150"/>
              <a:ext cx="2007211" cy="874609"/>
            </a:xfrm>
            <a:prstGeom prst="rect">
              <a:avLst/>
            </a:prstGeom>
          </p:spPr>
          <p:txBody>
            <a:bodyPr lIns="50800" tIns="50800" rIns="50800" bIns="50800" rtlCol="0" anchor="ctr"/>
            <a:lstStyle/>
            <a:p>
              <a:pPr algn="ctr">
                <a:lnSpc>
                  <a:spcPts val="3729"/>
                </a:lnSpc>
              </a:pPr>
              <a:endParaRPr/>
            </a:p>
          </p:txBody>
        </p:sp>
      </p:grpSp>
      <p:grpSp>
        <p:nvGrpSpPr>
          <p:cNvPr id="10" name="Group 10"/>
          <p:cNvGrpSpPr/>
          <p:nvPr/>
        </p:nvGrpSpPr>
        <p:grpSpPr>
          <a:xfrm>
            <a:off x="9407728" y="3832461"/>
            <a:ext cx="8754052" cy="1580779"/>
            <a:chOff x="0" y="0"/>
            <a:chExt cx="2305594" cy="416337"/>
          </a:xfrm>
        </p:grpSpPr>
        <p:sp>
          <p:nvSpPr>
            <p:cNvPr id="11" name="Freeform 11"/>
            <p:cNvSpPr/>
            <p:nvPr/>
          </p:nvSpPr>
          <p:spPr>
            <a:xfrm>
              <a:off x="0" y="0"/>
              <a:ext cx="2305594" cy="416337"/>
            </a:xfrm>
            <a:custGeom>
              <a:avLst/>
              <a:gdLst/>
              <a:ahLst/>
              <a:cxnLst/>
              <a:rect l="l" t="t" r="r" b="b"/>
              <a:pathLst>
                <a:path w="2305594" h="416337">
                  <a:moveTo>
                    <a:pt x="16803" y="0"/>
                  </a:moveTo>
                  <a:lnTo>
                    <a:pt x="2288791" y="0"/>
                  </a:lnTo>
                  <a:cubicBezTo>
                    <a:pt x="2298071" y="0"/>
                    <a:pt x="2305594" y="7523"/>
                    <a:pt x="2305594" y="16803"/>
                  </a:cubicBezTo>
                  <a:lnTo>
                    <a:pt x="2305594" y="399534"/>
                  </a:lnTo>
                  <a:cubicBezTo>
                    <a:pt x="2305594" y="408814"/>
                    <a:pt x="2298071" y="416337"/>
                    <a:pt x="2288791" y="416337"/>
                  </a:cubicBezTo>
                  <a:lnTo>
                    <a:pt x="16803" y="416337"/>
                  </a:lnTo>
                  <a:cubicBezTo>
                    <a:pt x="7523" y="416337"/>
                    <a:pt x="0" y="408814"/>
                    <a:pt x="0" y="399534"/>
                  </a:cubicBezTo>
                  <a:lnTo>
                    <a:pt x="0" y="16803"/>
                  </a:lnTo>
                  <a:cubicBezTo>
                    <a:pt x="0" y="7523"/>
                    <a:pt x="7523" y="0"/>
                    <a:pt x="16803" y="0"/>
                  </a:cubicBezTo>
                  <a:close/>
                </a:path>
              </a:pathLst>
            </a:custGeom>
            <a:solidFill>
              <a:srgbClr val="000000">
                <a:alpha val="0"/>
              </a:srgbClr>
            </a:solidFill>
            <a:ln w="38100" cap="sq">
              <a:solidFill>
                <a:srgbClr val="FFFFFF"/>
              </a:solidFill>
              <a:prstDash val="solid"/>
              <a:miter/>
            </a:ln>
          </p:spPr>
          <p:txBody>
            <a:bodyPr/>
            <a:lstStyle/>
            <a:p>
              <a:endParaRPr lang="pl-PL"/>
            </a:p>
          </p:txBody>
        </p:sp>
        <p:sp>
          <p:nvSpPr>
            <p:cNvPr id="12" name="TextBox 12"/>
            <p:cNvSpPr txBox="1"/>
            <p:nvPr/>
          </p:nvSpPr>
          <p:spPr>
            <a:xfrm>
              <a:off x="0" y="-57150"/>
              <a:ext cx="2305594" cy="473487"/>
            </a:xfrm>
            <a:prstGeom prst="rect">
              <a:avLst/>
            </a:prstGeom>
          </p:spPr>
          <p:txBody>
            <a:bodyPr lIns="50800" tIns="50800" rIns="50800" bIns="50800" rtlCol="0" anchor="ctr"/>
            <a:lstStyle/>
            <a:p>
              <a:pPr algn="ctr">
                <a:lnSpc>
                  <a:spcPts val="3729"/>
                </a:lnSpc>
              </a:pPr>
              <a:endParaRPr/>
            </a:p>
          </p:txBody>
        </p:sp>
      </p:grpSp>
      <p:sp>
        <p:nvSpPr>
          <p:cNvPr id="13" name="AutoShape 13"/>
          <p:cNvSpPr/>
          <p:nvPr/>
        </p:nvSpPr>
        <p:spPr>
          <a:xfrm>
            <a:off x="7908433" y="2934027"/>
            <a:ext cx="2326972" cy="898434"/>
          </a:xfrm>
          <a:prstGeom prst="line">
            <a:avLst/>
          </a:prstGeom>
          <a:ln w="38100" cap="flat">
            <a:solidFill>
              <a:srgbClr val="FFFFFF"/>
            </a:solidFill>
            <a:prstDash val="solid"/>
            <a:headEnd type="none" w="sm" len="sm"/>
            <a:tailEnd type="arrow" w="med" len="sm"/>
          </a:ln>
        </p:spPr>
        <p:txBody>
          <a:bodyPr/>
          <a:lstStyle/>
          <a:p>
            <a:endParaRPr lang="pl-PL"/>
          </a:p>
        </p:txBody>
      </p:sp>
      <p:sp>
        <p:nvSpPr>
          <p:cNvPr id="14" name="TextBox 14"/>
          <p:cNvSpPr txBox="1"/>
          <p:nvPr/>
        </p:nvSpPr>
        <p:spPr>
          <a:xfrm>
            <a:off x="9882940" y="5937115"/>
            <a:ext cx="6055995" cy="349250"/>
          </a:xfrm>
          <a:prstGeom prst="rect">
            <a:avLst/>
          </a:prstGeom>
        </p:spPr>
        <p:txBody>
          <a:bodyPr lIns="0" tIns="0" rIns="0" bIns="0" rtlCol="0" anchor="t">
            <a:spAutoFit/>
          </a:bodyPr>
          <a:lstStyle/>
          <a:p>
            <a:pPr algn="ctr">
              <a:lnSpc>
                <a:spcPts val="2800"/>
              </a:lnSpc>
            </a:pPr>
            <a:r>
              <a:rPr lang="en-US" sz="2000">
                <a:solidFill>
                  <a:srgbClr val="FFFFFF"/>
                </a:solidFill>
                <a:latin typeface="Emblema One"/>
              </a:rPr>
              <a:t>Dlaczego Data Science jest taka ważna?</a:t>
            </a:r>
          </a:p>
        </p:txBody>
      </p:sp>
      <p:sp>
        <p:nvSpPr>
          <p:cNvPr id="15" name="AutoShape 15"/>
          <p:cNvSpPr/>
          <p:nvPr/>
        </p:nvSpPr>
        <p:spPr>
          <a:xfrm>
            <a:off x="12429778" y="5413240"/>
            <a:ext cx="0" cy="571500"/>
          </a:xfrm>
          <a:prstGeom prst="line">
            <a:avLst/>
          </a:prstGeom>
          <a:ln w="38100" cap="flat">
            <a:solidFill>
              <a:srgbClr val="FFFFFF"/>
            </a:solidFill>
            <a:prstDash val="solid"/>
            <a:headEnd type="none" w="sm" len="sm"/>
            <a:tailEnd type="none" w="sm" len="sm"/>
          </a:ln>
        </p:spPr>
        <p:txBody>
          <a:bodyPr/>
          <a:lstStyle/>
          <a:p>
            <a:endParaRPr lang="pl-PL"/>
          </a:p>
        </p:txBody>
      </p:sp>
      <p:sp>
        <p:nvSpPr>
          <p:cNvPr id="16" name="AutoShape 16"/>
          <p:cNvSpPr/>
          <p:nvPr/>
        </p:nvSpPr>
        <p:spPr>
          <a:xfrm>
            <a:off x="12448828" y="6286365"/>
            <a:ext cx="0" cy="836538"/>
          </a:xfrm>
          <a:prstGeom prst="line">
            <a:avLst/>
          </a:prstGeom>
          <a:ln w="38100" cap="flat">
            <a:solidFill>
              <a:srgbClr val="FFFFFF"/>
            </a:solidFill>
            <a:prstDash val="solid"/>
            <a:headEnd type="none" w="sm" len="sm"/>
            <a:tailEnd type="arrow" w="med" len="sm"/>
          </a:ln>
        </p:spPr>
        <p:txBody>
          <a:bodyPr/>
          <a:lstStyle/>
          <a:p>
            <a:endParaRPr lang="pl-PL"/>
          </a:p>
        </p:txBody>
      </p:sp>
      <p:grpSp>
        <p:nvGrpSpPr>
          <p:cNvPr id="17" name="Group 17"/>
          <p:cNvGrpSpPr/>
          <p:nvPr/>
        </p:nvGrpSpPr>
        <p:grpSpPr>
          <a:xfrm>
            <a:off x="6585817" y="7117589"/>
            <a:ext cx="11198598" cy="2245827"/>
            <a:chOff x="0" y="0"/>
            <a:chExt cx="2949425" cy="591494"/>
          </a:xfrm>
        </p:grpSpPr>
        <p:sp>
          <p:nvSpPr>
            <p:cNvPr id="18" name="Freeform 18"/>
            <p:cNvSpPr/>
            <p:nvPr/>
          </p:nvSpPr>
          <p:spPr>
            <a:xfrm>
              <a:off x="0" y="0"/>
              <a:ext cx="2949425" cy="591494"/>
            </a:xfrm>
            <a:custGeom>
              <a:avLst/>
              <a:gdLst/>
              <a:ahLst/>
              <a:cxnLst/>
              <a:rect l="l" t="t" r="r" b="b"/>
              <a:pathLst>
                <a:path w="2949425" h="591494">
                  <a:moveTo>
                    <a:pt x="13135" y="0"/>
                  </a:moveTo>
                  <a:lnTo>
                    <a:pt x="2936290" y="0"/>
                  </a:lnTo>
                  <a:cubicBezTo>
                    <a:pt x="2939774" y="0"/>
                    <a:pt x="2943115" y="1384"/>
                    <a:pt x="2945578" y="3847"/>
                  </a:cubicBezTo>
                  <a:cubicBezTo>
                    <a:pt x="2948041" y="6311"/>
                    <a:pt x="2949425" y="9652"/>
                    <a:pt x="2949425" y="13135"/>
                  </a:cubicBezTo>
                  <a:lnTo>
                    <a:pt x="2949425" y="578358"/>
                  </a:lnTo>
                  <a:cubicBezTo>
                    <a:pt x="2949425" y="581842"/>
                    <a:pt x="2948041" y="585183"/>
                    <a:pt x="2945578" y="587646"/>
                  </a:cubicBezTo>
                  <a:cubicBezTo>
                    <a:pt x="2943115" y="590110"/>
                    <a:pt x="2939774" y="591494"/>
                    <a:pt x="2936290" y="591494"/>
                  </a:cubicBezTo>
                  <a:lnTo>
                    <a:pt x="13135" y="591494"/>
                  </a:lnTo>
                  <a:cubicBezTo>
                    <a:pt x="9652" y="591494"/>
                    <a:pt x="6311" y="590110"/>
                    <a:pt x="3847" y="587646"/>
                  </a:cubicBezTo>
                  <a:cubicBezTo>
                    <a:pt x="1384" y="585183"/>
                    <a:pt x="0" y="581842"/>
                    <a:pt x="0" y="578358"/>
                  </a:cubicBezTo>
                  <a:lnTo>
                    <a:pt x="0" y="13135"/>
                  </a:lnTo>
                  <a:cubicBezTo>
                    <a:pt x="0" y="9652"/>
                    <a:pt x="1384" y="6311"/>
                    <a:pt x="3847" y="3847"/>
                  </a:cubicBezTo>
                  <a:cubicBezTo>
                    <a:pt x="6311" y="1384"/>
                    <a:pt x="9652" y="0"/>
                    <a:pt x="13135" y="0"/>
                  </a:cubicBezTo>
                  <a:close/>
                </a:path>
              </a:pathLst>
            </a:custGeom>
            <a:solidFill>
              <a:srgbClr val="000000">
                <a:alpha val="0"/>
              </a:srgbClr>
            </a:solidFill>
            <a:ln w="38100" cap="sq">
              <a:solidFill>
                <a:srgbClr val="FFFFFF"/>
              </a:solidFill>
              <a:prstDash val="solid"/>
              <a:miter/>
            </a:ln>
          </p:spPr>
          <p:txBody>
            <a:bodyPr/>
            <a:lstStyle/>
            <a:p>
              <a:endParaRPr lang="pl-PL"/>
            </a:p>
          </p:txBody>
        </p:sp>
        <p:sp>
          <p:nvSpPr>
            <p:cNvPr id="19" name="TextBox 19"/>
            <p:cNvSpPr txBox="1"/>
            <p:nvPr/>
          </p:nvSpPr>
          <p:spPr>
            <a:xfrm>
              <a:off x="0" y="-57150"/>
              <a:ext cx="2949425" cy="648644"/>
            </a:xfrm>
            <a:prstGeom prst="rect">
              <a:avLst/>
            </a:prstGeom>
          </p:spPr>
          <p:txBody>
            <a:bodyPr lIns="50800" tIns="50800" rIns="50800" bIns="50800" rtlCol="0" anchor="ctr"/>
            <a:lstStyle/>
            <a:p>
              <a:pPr algn="ctr">
                <a:lnSpc>
                  <a:spcPts val="3729"/>
                </a:lnSpc>
              </a:pPr>
              <a:endParaRPr/>
            </a:p>
          </p:txBody>
        </p:sp>
      </p:grpSp>
      <p:sp>
        <p:nvSpPr>
          <p:cNvPr id="20" name="TextBox 20"/>
          <p:cNvSpPr txBox="1"/>
          <p:nvPr/>
        </p:nvSpPr>
        <p:spPr>
          <a:xfrm>
            <a:off x="2564405" y="207125"/>
            <a:ext cx="11697514" cy="1267968"/>
          </a:xfrm>
          <a:prstGeom prst="rect">
            <a:avLst/>
          </a:prstGeom>
        </p:spPr>
        <p:txBody>
          <a:bodyPr lIns="0" tIns="0" rIns="0" bIns="0" rtlCol="0" anchor="t">
            <a:spAutoFit/>
          </a:bodyPr>
          <a:lstStyle/>
          <a:p>
            <a:pPr>
              <a:lnSpc>
                <a:spcPts val="4955"/>
              </a:lnSpc>
            </a:pPr>
            <a:r>
              <a:rPr lang="en-US" sz="4200">
                <a:solidFill>
                  <a:srgbClr val="FFFFFF"/>
                </a:solidFill>
                <a:latin typeface="Emblema One"/>
              </a:rPr>
              <a:t>Data Science - czym jest i dlaczego jest taka ważna</a:t>
            </a:r>
          </a:p>
        </p:txBody>
      </p:sp>
      <p:sp>
        <p:nvSpPr>
          <p:cNvPr id="21" name="TextBox 21"/>
          <p:cNvSpPr txBox="1"/>
          <p:nvPr/>
        </p:nvSpPr>
        <p:spPr>
          <a:xfrm>
            <a:off x="334703" y="2069265"/>
            <a:ext cx="7493855" cy="3006578"/>
          </a:xfrm>
          <a:prstGeom prst="rect">
            <a:avLst/>
          </a:prstGeom>
        </p:spPr>
        <p:txBody>
          <a:bodyPr lIns="0" tIns="0" rIns="0" bIns="0" rtlCol="0" anchor="t">
            <a:spAutoFit/>
          </a:bodyPr>
          <a:lstStyle/>
          <a:p>
            <a:pPr algn="ctr">
              <a:lnSpc>
                <a:spcPts val="2663"/>
              </a:lnSpc>
            </a:pPr>
            <a:r>
              <a:rPr lang="en-US" sz="1902">
                <a:solidFill>
                  <a:srgbClr val="FFFFFF"/>
                </a:solidFill>
                <a:latin typeface="Emblema One"/>
              </a:rPr>
              <a:t>Data Science to dziedzina badawcza, która wykorzystuje specjalistyczną wiedzę z zakresu programowania, matematyki i statystyki do ekstrakcji istotnych informacji z dużej ilości danych zgromadzonych w bazach danych. Data scientist używa zaawansowanych algorytmów przeszukiwania danych oraz modele uczenia maszynowego w celu analizy danych i generowania cennych wniosków.</a:t>
            </a:r>
          </a:p>
        </p:txBody>
      </p:sp>
      <p:sp>
        <p:nvSpPr>
          <p:cNvPr id="22" name="TextBox 22"/>
          <p:cNvSpPr txBox="1"/>
          <p:nvPr/>
        </p:nvSpPr>
        <p:spPr>
          <a:xfrm>
            <a:off x="9656329" y="3890950"/>
            <a:ext cx="8286161" cy="1406525"/>
          </a:xfrm>
          <a:prstGeom prst="rect">
            <a:avLst/>
          </a:prstGeom>
        </p:spPr>
        <p:txBody>
          <a:bodyPr lIns="0" tIns="0" rIns="0" bIns="0" rtlCol="0" anchor="t">
            <a:spAutoFit/>
          </a:bodyPr>
          <a:lstStyle/>
          <a:p>
            <a:pPr algn="ctr">
              <a:lnSpc>
                <a:spcPts val="2800"/>
              </a:lnSpc>
            </a:pPr>
            <a:r>
              <a:rPr lang="en-US" sz="2000">
                <a:solidFill>
                  <a:srgbClr val="FFFFFF"/>
                </a:solidFill>
                <a:latin typeface="Emblema One"/>
              </a:rPr>
              <a:t>Algorytmy mają za zadanie precyzyjne oczyszczenie i właściwe uporządkowanie danych, a następnie analizę relacji oraz wzorców w celu wyciągnięcia ostatecznych wniosków.</a:t>
            </a:r>
          </a:p>
        </p:txBody>
      </p:sp>
      <p:sp>
        <p:nvSpPr>
          <p:cNvPr id="23" name="TextBox 23"/>
          <p:cNvSpPr txBox="1"/>
          <p:nvPr/>
        </p:nvSpPr>
        <p:spPr>
          <a:xfrm>
            <a:off x="6848980" y="7256253"/>
            <a:ext cx="10410320" cy="1758950"/>
          </a:xfrm>
          <a:prstGeom prst="rect">
            <a:avLst/>
          </a:prstGeom>
        </p:spPr>
        <p:txBody>
          <a:bodyPr lIns="0" tIns="0" rIns="0" bIns="0" rtlCol="0" anchor="t">
            <a:spAutoFit/>
          </a:bodyPr>
          <a:lstStyle/>
          <a:p>
            <a:pPr algn="ctr">
              <a:lnSpc>
                <a:spcPts val="2800"/>
              </a:lnSpc>
            </a:pPr>
            <a:r>
              <a:rPr lang="en-US" sz="2000">
                <a:solidFill>
                  <a:srgbClr val="FFFFFF"/>
                </a:solidFill>
                <a:latin typeface="Emblema One"/>
              </a:rPr>
              <a:t>Data Science ułatwia podejmowanie decyzji opartych na faktach, co zwiększa efektywność biznesową poprzez identyfikację trendów i prognozowanie zachowań klientów. Dzięki analizie dużych zbiorów danych możliwe jest dostosowywanie oferty usług do indywidualnych preferencji klientów.</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txBody>
          <a:bodyPr/>
          <a:lstStyle/>
          <a:p>
            <a:endParaRPr lang="pl-PL"/>
          </a:p>
        </p:txBody>
      </p:sp>
      <p:sp>
        <p:nvSpPr>
          <p:cNvPr id="3" name="Freeform 3"/>
          <p:cNvSpPr/>
          <p:nvPr/>
        </p:nvSpPr>
        <p:spPr>
          <a:xfrm rot="9490257">
            <a:off x="7989172" y="8611142"/>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txBody>
          <a:bodyPr/>
          <a:lstStyle/>
          <a:p>
            <a:endParaRPr lang="pl-PL"/>
          </a:p>
        </p:txBody>
      </p:sp>
      <p:sp>
        <p:nvSpPr>
          <p:cNvPr id="4" name="Freeform 4"/>
          <p:cNvSpPr/>
          <p:nvPr/>
        </p:nvSpPr>
        <p:spPr>
          <a:xfrm rot="6148233">
            <a:off x="12976018" y="3273608"/>
            <a:ext cx="6861060" cy="6560888"/>
          </a:xfrm>
          <a:custGeom>
            <a:avLst/>
            <a:gdLst/>
            <a:ahLst/>
            <a:cxnLst/>
            <a:rect l="l" t="t" r="r" b="b"/>
            <a:pathLst>
              <a:path w="6861060" h="6560888">
                <a:moveTo>
                  <a:pt x="0" y="0"/>
                </a:moveTo>
                <a:lnTo>
                  <a:pt x="6861060" y="0"/>
                </a:lnTo>
                <a:lnTo>
                  <a:pt x="6861060" y="6560888"/>
                </a:lnTo>
                <a:lnTo>
                  <a:pt x="0" y="6560888"/>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Index Objects</a:t>
              </a:r>
            </a:p>
          </p:txBody>
        </p:sp>
      </p:grpSp>
      <p:sp>
        <p:nvSpPr>
          <p:cNvPr id="8" name="Freeform 8"/>
          <p:cNvSpPr/>
          <p:nvPr/>
        </p:nvSpPr>
        <p:spPr>
          <a:xfrm>
            <a:off x="6737711" y="3458363"/>
            <a:ext cx="10521589" cy="6760165"/>
          </a:xfrm>
          <a:custGeom>
            <a:avLst/>
            <a:gdLst/>
            <a:ahLst/>
            <a:cxnLst/>
            <a:rect l="l" t="t" r="r" b="b"/>
            <a:pathLst>
              <a:path w="10521589" h="6760165">
                <a:moveTo>
                  <a:pt x="0" y="0"/>
                </a:moveTo>
                <a:lnTo>
                  <a:pt x="10521589" y="0"/>
                </a:lnTo>
                <a:lnTo>
                  <a:pt x="10521589" y="6760164"/>
                </a:lnTo>
                <a:lnTo>
                  <a:pt x="0" y="6760164"/>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9" name="Picture 9"/>
          <p:cNvPicPr>
            <a:picLocks noChangeAspect="1"/>
          </p:cNvPicPr>
          <p:nvPr/>
        </p:nvPicPr>
        <p:blipFill>
          <a:blip r:embed="rId6"/>
          <a:srcRect/>
          <a:stretch>
            <a:fillRect/>
          </a:stretch>
        </p:blipFill>
        <p:spPr>
          <a:xfrm>
            <a:off x="5337709" y="5623610"/>
            <a:ext cx="1400002" cy="273000"/>
          </a:xfrm>
          <a:prstGeom prst="rect">
            <a:avLst/>
          </a:prstGeom>
        </p:spPr>
      </p:pic>
      <p:sp>
        <p:nvSpPr>
          <p:cNvPr id="10" name="Freeform 10"/>
          <p:cNvSpPr/>
          <p:nvPr/>
        </p:nvSpPr>
        <p:spPr>
          <a:xfrm>
            <a:off x="729108" y="7130915"/>
            <a:ext cx="5036897" cy="2127385"/>
          </a:xfrm>
          <a:custGeom>
            <a:avLst/>
            <a:gdLst/>
            <a:ahLst/>
            <a:cxnLst/>
            <a:rect l="l" t="t" r="r" b="b"/>
            <a:pathLst>
              <a:path w="5036897" h="2127385">
                <a:moveTo>
                  <a:pt x="0" y="0"/>
                </a:moveTo>
                <a:lnTo>
                  <a:pt x="5036897" y="0"/>
                </a:lnTo>
                <a:lnTo>
                  <a:pt x="5036897" y="2127385"/>
                </a:lnTo>
                <a:lnTo>
                  <a:pt x="0" y="2127385"/>
                </a:lnTo>
                <a:lnTo>
                  <a:pt x="0" y="0"/>
                </a:lnTo>
                <a:close/>
              </a:path>
            </a:pathLst>
          </a:custGeom>
          <a:blipFill>
            <a:blip r:embed="rId7"/>
            <a:stretch>
              <a:fillRect/>
            </a:stretch>
          </a:blipFill>
          <a:ln w="38100" cap="sq">
            <a:solidFill>
              <a:srgbClr val="FFFFFF"/>
            </a:solidFill>
            <a:prstDash val="solid"/>
            <a:miter/>
          </a:ln>
        </p:spPr>
        <p:txBody>
          <a:bodyPr/>
          <a:lstStyle/>
          <a:p>
            <a:endParaRPr lang="pl-PL"/>
          </a:p>
        </p:txBody>
      </p:sp>
      <p:sp>
        <p:nvSpPr>
          <p:cNvPr id="11" name="TextBox 11"/>
          <p:cNvSpPr txBox="1"/>
          <p:nvPr/>
        </p:nvSpPr>
        <p:spPr>
          <a:xfrm>
            <a:off x="274193" y="1221642"/>
            <a:ext cx="9799688" cy="2539365"/>
          </a:xfrm>
          <a:prstGeom prst="rect">
            <a:avLst/>
          </a:prstGeom>
        </p:spPr>
        <p:txBody>
          <a:bodyPr lIns="0" tIns="0" rIns="0" bIns="0" rtlCol="0" anchor="t">
            <a:spAutoFit/>
          </a:bodyPr>
          <a:lstStyle/>
          <a:p>
            <a:pPr>
              <a:lnSpc>
                <a:spcPts val="3359"/>
              </a:lnSpc>
            </a:pPr>
            <a:r>
              <a:rPr lang="en-US" sz="2400">
                <a:solidFill>
                  <a:srgbClr val="38B6FF"/>
                </a:solidFill>
                <a:latin typeface="Emblema One"/>
              </a:rPr>
              <a:t>Index Objects</a:t>
            </a:r>
            <a:r>
              <a:rPr lang="en-US" sz="2400">
                <a:solidFill>
                  <a:srgbClr val="FFFFFF"/>
                </a:solidFill>
                <a:latin typeface="Emblema One"/>
              </a:rPr>
              <a:t> w Pandas odpowiedzialne są za przechowywanie etykiet osi oraz innych metadanych z nimi związanych (takich jak np: ich nazwy) </a:t>
            </a:r>
          </a:p>
          <a:p>
            <a:pPr marL="518160" lvl="1" indent="-259080">
              <a:lnSpc>
                <a:spcPts val="3359"/>
              </a:lnSpc>
              <a:buFont typeface="Arial"/>
              <a:buChar char="•"/>
            </a:pPr>
            <a:r>
              <a:rPr lang="en-US" sz="2400">
                <a:solidFill>
                  <a:srgbClr val="FFFFFF"/>
                </a:solidFill>
                <a:latin typeface="Emblema One"/>
              </a:rPr>
              <a:t>są niezmienne</a:t>
            </a:r>
          </a:p>
          <a:p>
            <a:pPr marL="518160" lvl="1" indent="-259080">
              <a:lnSpc>
                <a:spcPts val="3359"/>
              </a:lnSpc>
              <a:buFont typeface="Arial"/>
              <a:buChar char="•"/>
            </a:pPr>
            <a:r>
              <a:rPr lang="en-US" sz="2400">
                <a:solidFill>
                  <a:srgbClr val="FFFFFF"/>
                </a:solidFill>
                <a:latin typeface="Emblema One"/>
              </a:rPr>
              <a:t>posiadają wiele podobnych atrybutów oraz metod jak </a:t>
            </a:r>
            <a:r>
              <a:rPr lang="en-US" sz="2400">
                <a:solidFill>
                  <a:srgbClr val="38B6FF"/>
                </a:solidFill>
                <a:latin typeface="Emblema One"/>
              </a:rPr>
              <a:t>NumPy arrays</a:t>
            </a:r>
          </a:p>
        </p:txBody>
      </p:sp>
      <p:sp>
        <p:nvSpPr>
          <p:cNvPr id="12" name="TextBox 12"/>
          <p:cNvSpPr txBox="1"/>
          <p:nvPr/>
        </p:nvSpPr>
        <p:spPr>
          <a:xfrm>
            <a:off x="539778" y="5095875"/>
            <a:ext cx="5036897" cy="1553845"/>
          </a:xfrm>
          <a:prstGeom prst="rect">
            <a:avLst/>
          </a:prstGeom>
        </p:spPr>
        <p:txBody>
          <a:bodyPr lIns="0" tIns="0" rIns="0" bIns="0" rtlCol="0" anchor="t">
            <a:spAutoFit/>
          </a:bodyPr>
          <a:lstStyle/>
          <a:p>
            <a:pPr>
              <a:lnSpc>
                <a:spcPts val="3079"/>
              </a:lnSpc>
            </a:pPr>
            <a:r>
              <a:rPr lang="en-US" sz="2199">
                <a:solidFill>
                  <a:srgbClr val="FFFFFF"/>
                </a:solidFill>
                <a:latin typeface="Emblema One"/>
              </a:rPr>
              <a:t>Niezmienność jest ważna w kwestii współdzielenia jednego </a:t>
            </a:r>
            <a:r>
              <a:rPr lang="en-US" sz="2199">
                <a:solidFill>
                  <a:srgbClr val="38B6FF"/>
                </a:solidFill>
                <a:latin typeface="Emblema One"/>
              </a:rPr>
              <a:t>Index Object-u</a:t>
            </a:r>
            <a:r>
              <a:rPr lang="en-US" sz="2199">
                <a:solidFill>
                  <a:srgbClr val="FFFFFF"/>
                </a:solidFill>
                <a:latin typeface="Emblema One"/>
              </a:rPr>
              <a:t> przez wiele obiektów </a:t>
            </a:r>
            <a:r>
              <a:rPr lang="en-US" sz="2199">
                <a:solidFill>
                  <a:srgbClr val="38B6FF"/>
                </a:solidFill>
                <a:latin typeface="Emblema One"/>
              </a:rPr>
              <a:t>Pandas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35551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alphaModFix amt="72000"/>
            </a:blip>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alphaModFix amt="77000"/>
            </a:blip>
            <a:stretch>
              <a:fillRect/>
            </a:stretch>
          </a:blipFill>
        </p:spPr>
        <p:txBody>
          <a:bodyPr/>
          <a:lstStyle/>
          <a:p>
            <a:endParaRPr lang="pl-PL"/>
          </a:p>
        </p:txBody>
      </p:sp>
      <p:sp>
        <p:nvSpPr>
          <p:cNvPr id="4" name="Freeform 4"/>
          <p:cNvSpPr/>
          <p:nvPr/>
        </p:nvSpPr>
        <p:spPr>
          <a:xfrm rot="-447366">
            <a:off x="14912034" y="-19452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txBody>
          <a:bodyPr/>
          <a:lstStyle/>
          <a:p>
            <a:endParaRPr lang="pl-PL"/>
          </a:p>
        </p:txBody>
      </p:sp>
      <p:grpSp>
        <p:nvGrpSpPr>
          <p:cNvPr id="6" name="Group 6"/>
          <p:cNvGrpSpPr/>
          <p:nvPr/>
        </p:nvGrpSpPr>
        <p:grpSpPr>
          <a:xfrm>
            <a:off x="274193" y="201797"/>
            <a:ext cx="16285299" cy="826903"/>
            <a:chOff x="0" y="0"/>
            <a:chExt cx="21713732" cy="1102537"/>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Reindexing</a:t>
              </a:r>
            </a:p>
          </p:txBody>
        </p:sp>
      </p:grpSp>
      <p:sp>
        <p:nvSpPr>
          <p:cNvPr id="9" name="Freeform 9"/>
          <p:cNvSpPr/>
          <p:nvPr/>
        </p:nvSpPr>
        <p:spPr>
          <a:xfrm>
            <a:off x="274193" y="1549359"/>
            <a:ext cx="7577814" cy="7902789"/>
          </a:xfrm>
          <a:custGeom>
            <a:avLst/>
            <a:gdLst/>
            <a:ahLst/>
            <a:cxnLst/>
            <a:rect l="l" t="t" r="r" b="b"/>
            <a:pathLst>
              <a:path w="7577814" h="7902789">
                <a:moveTo>
                  <a:pt x="0" y="0"/>
                </a:moveTo>
                <a:lnTo>
                  <a:pt x="7577814" y="0"/>
                </a:lnTo>
                <a:lnTo>
                  <a:pt x="7577814" y="7902788"/>
                </a:lnTo>
                <a:lnTo>
                  <a:pt x="0" y="7902788"/>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10" name="Picture 10"/>
          <p:cNvPicPr>
            <a:picLocks noChangeAspect="1"/>
          </p:cNvPicPr>
          <p:nvPr/>
        </p:nvPicPr>
        <p:blipFill>
          <a:blip r:embed="rId6"/>
          <a:srcRect/>
          <a:stretch>
            <a:fillRect/>
          </a:stretch>
        </p:blipFill>
        <p:spPr>
          <a:xfrm rot="9623916">
            <a:off x="7964226" y="4245193"/>
            <a:ext cx="741269" cy="797064"/>
          </a:xfrm>
          <a:prstGeom prst="rect">
            <a:avLst/>
          </a:prstGeom>
        </p:spPr>
      </p:pic>
      <p:sp>
        <p:nvSpPr>
          <p:cNvPr id="11" name="TextBox 11"/>
          <p:cNvSpPr txBox="1"/>
          <p:nvPr/>
        </p:nvSpPr>
        <p:spPr>
          <a:xfrm>
            <a:off x="8334861" y="4938100"/>
            <a:ext cx="6156515"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Brakujące dane są uzupełniane przy użyciu atrybutu </a:t>
            </a:r>
            <a:r>
              <a:rPr lang="en-US" sz="2400">
                <a:solidFill>
                  <a:srgbClr val="38B6FF"/>
                </a:solidFill>
                <a:latin typeface="Emblema One"/>
              </a:rPr>
              <a:t>fill_value</a:t>
            </a:r>
          </a:p>
        </p:txBody>
      </p:sp>
      <p:pic>
        <p:nvPicPr>
          <p:cNvPr id="12" name="Picture 12"/>
          <p:cNvPicPr>
            <a:picLocks noChangeAspect="1"/>
          </p:cNvPicPr>
          <p:nvPr/>
        </p:nvPicPr>
        <p:blipFill>
          <a:blip r:embed="rId6"/>
          <a:srcRect/>
          <a:stretch>
            <a:fillRect/>
          </a:stretch>
        </p:blipFill>
        <p:spPr>
          <a:xfrm rot="9623916">
            <a:off x="7964226" y="6874665"/>
            <a:ext cx="741269" cy="797064"/>
          </a:xfrm>
          <a:prstGeom prst="rect">
            <a:avLst/>
          </a:prstGeom>
        </p:spPr>
      </p:pic>
      <p:sp>
        <p:nvSpPr>
          <p:cNvPr id="13" name="TextBox 13"/>
          <p:cNvSpPr txBox="1"/>
          <p:nvPr/>
        </p:nvSpPr>
        <p:spPr>
          <a:xfrm>
            <a:off x="8129133" y="7553454"/>
            <a:ext cx="8430359"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Możliwe jest zastosowanie interpolacji podczas reindeksowania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sp>
        <p:nvSpPr>
          <p:cNvPr id="4" name="Freeform 4"/>
          <p:cNvSpPr/>
          <p:nvPr/>
        </p:nvSpPr>
        <p:spPr>
          <a:xfrm>
            <a:off x="1567620" y="1556215"/>
            <a:ext cx="8998019" cy="7492955"/>
          </a:xfrm>
          <a:custGeom>
            <a:avLst/>
            <a:gdLst/>
            <a:ahLst/>
            <a:cxnLst/>
            <a:rect l="l" t="t" r="r" b="b"/>
            <a:pathLst>
              <a:path w="8998019" h="7492955">
                <a:moveTo>
                  <a:pt x="0" y="0"/>
                </a:moveTo>
                <a:lnTo>
                  <a:pt x="8998019" y="0"/>
                </a:lnTo>
                <a:lnTo>
                  <a:pt x="8998019" y="7492955"/>
                </a:lnTo>
                <a:lnTo>
                  <a:pt x="0" y="7492955"/>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5" name="Picture 5"/>
          <p:cNvPicPr>
            <a:picLocks noChangeAspect="1"/>
          </p:cNvPicPr>
          <p:nvPr/>
        </p:nvPicPr>
        <p:blipFill>
          <a:blip r:embed="rId5"/>
          <a:srcRect/>
          <a:stretch>
            <a:fillRect/>
          </a:stretch>
        </p:blipFill>
        <p:spPr>
          <a:xfrm rot="9990935">
            <a:off x="10662383" y="4707023"/>
            <a:ext cx="867012" cy="932271"/>
          </a:xfrm>
          <a:prstGeom prst="rect">
            <a:avLst/>
          </a:prstGeom>
        </p:spPr>
      </p:pic>
      <p:pic>
        <p:nvPicPr>
          <p:cNvPr id="6" name="Picture 6"/>
          <p:cNvPicPr>
            <a:picLocks noChangeAspect="1"/>
          </p:cNvPicPr>
          <p:nvPr/>
        </p:nvPicPr>
        <p:blipFill>
          <a:blip r:embed="rId5"/>
          <a:srcRect/>
          <a:stretch>
            <a:fillRect/>
          </a:stretch>
        </p:blipFill>
        <p:spPr>
          <a:xfrm rot="5836847">
            <a:off x="10637294" y="6197649"/>
            <a:ext cx="741269" cy="797064"/>
          </a:xfrm>
          <a:prstGeom prst="rect">
            <a:avLst/>
          </a:prstGeom>
        </p:spPr>
      </p:pic>
      <p:sp>
        <p:nvSpPr>
          <p:cNvPr id="7" name="TextBox 7"/>
          <p:cNvSpPr txBox="1"/>
          <p:nvPr/>
        </p:nvSpPr>
        <p:spPr>
          <a:xfrm>
            <a:off x="11738481" y="5352216"/>
            <a:ext cx="5807977" cy="12439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W przypadku </a:t>
            </a:r>
            <a:r>
              <a:rPr lang="en-US" sz="2400">
                <a:solidFill>
                  <a:srgbClr val="38B6FF"/>
                </a:solidFill>
                <a:latin typeface="Emblema One"/>
              </a:rPr>
              <a:t>DataFrame</a:t>
            </a:r>
            <a:r>
              <a:rPr lang="en-US" sz="2400">
                <a:solidFill>
                  <a:srgbClr val="FFFFFF"/>
                </a:solidFill>
                <a:latin typeface="Emblema One"/>
              </a:rPr>
              <a:t> możliwe jest reindeksowanie zarówno kolumn jak i wierszy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alphaModFix amt="72000"/>
            </a:blip>
            <a:stretch>
              <a:fillRect/>
            </a:stretch>
          </a:blipFill>
        </p:spPr>
        <p:txBody>
          <a:bodyPr/>
          <a:lstStyle/>
          <a:p>
            <a:endParaRPr lang="pl-PL"/>
          </a:p>
        </p:txBody>
      </p:sp>
      <p:grpSp>
        <p:nvGrpSpPr>
          <p:cNvPr id="6" name="Group 6"/>
          <p:cNvGrpSpPr/>
          <p:nvPr/>
        </p:nvGrpSpPr>
        <p:grpSpPr>
          <a:xfrm>
            <a:off x="274193" y="201797"/>
            <a:ext cx="16285299" cy="826903"/>
            <a:chOff x="0" y="0"/>
            <a:chExt cx="21713732" cy="1102537"/>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Indexing, Selection, Filtering</a:t>
              </a:r>
            </a:p>
          </p:txBody>
        </p:sp>
      </p:grpSp>
      <p:sp>
        <p:nvSpPr>
          <p:cNvPr id="9" name="Freeform 9"/>
          <p:cNvSpPr/>
          <p:nvPr/>
        </p:nvSpPr>
        <p:spPr>
          <a:xfrm>
            <a:off x="112791" y="1028700"/>
            <a:ext cx="5319614" cy="9258300"/>
          </a:xfrm>
          <a:custGeom>
            <a:avLst/>
            <a:gdLst/>
            <a:ahLst/>
            <a:cxnLst/>
            <a:rect l="l" t="t" r="r" b="b"/>
            <a:pathLst>
              <a:path w="5319614" h="9258300">
                <a:moveTo>
                  <a:pt x="0" y="0"/>
                </a:moveTo>
                <a:lnTo>
                  <a:pt x="5319614" y="0"/>
                </a:lnTo>
                <a:lnTo>
                  <a:pt x="5319614" y="9258300"/>
                </a:lnTo>
                <a:lnTo>
                  <a:pt x="0" y="9258300"/>
                </a:lnTo>
                <a:lnTo>
                  <a:pt x="0" y="0"/>
                </a:lnTo>
                <a:close/>
              </a:path>
            </a:pathLst>
          </a:custGeom>
          <a:blipFill>
            <a:blip r:embed="rId5"/>
            <a:stretch>
              <a:fillRect r="-1482"/>
            </a:stretch>
          </a:blipFill>
          <a:ln w="38100" cap="sq">
            <a:solidFill>
              <a:srgbClr val="FFFFFF"/>
            </a:solidFill>
            <a:prstDash val="solid"/>
            <a:miter/>
          </a:ln>
        </p:spPr>
        <p:txBody>
          <a:bodyPr/>
          <a:lstStyle/>
          <a:p>
            <a:endParaRPr lang="pl-PL"/>
          </a:p>
        </p:txBody>
      </p:sp>
      <p:sp>
        <p:nvSpPr>
          <p:cNvPr id="10" name="TextBox 10"/>
          <p:cNvSpPr txBox="1"/>
          <p:nvPr/>
        </p:nvSpPr>
        <p:spPr>
          <a:xfrm>
            <a:off x="7354116" y="1525736"/>
            <a:ext cx="7480391" cy="16630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Indeksowanie </a:t>
            </a:r>
            <a:r>
              <a:rPr lang="en-US" sz="2400">
                <a:solidFill>
                  <a:srgbClr val="38B6FF"/>
                </a:solidFill>
                <a:latin typeface="Emblema One"/>
              </a:rPr>
              <a:t>Series </a:t>
            </a:r>
            <a:r>
              <a:rPr lang="en-US" sz="2400">
                <a:solidFill>
                  <a:srgbClr val="FFFFFF"/>
                </a:solidFill>
                <a:latin typeface="Emblema One"/>
              </a:rPr>
              <a:t>działa bardzo podobnie do rozwiązań stosowanych w </a:t>
            </a:r>
            <a:r>
              <a:rPr lang="en-US" sz="2400">
                <a:solidFill>
                  <a:srgbClr val="38B6FF"/>
                </a:solidFill>
                <a:latin typeface="Emblema One"/>
              </a:rPr>
              <a:t>NumPy</a:t>
            </a:r>
            <a:r>
              <a:rPr lang="en-US" sz="2400">
                <a:solidFill>
                  <a:srgbClr val="FFFFFF"/>
                </a:solidFill>
                <a:latin typeface="Emblema One"/>
              </a:rPr>
              <a:t>. Jedynie dodano możliwość indeksowania po wartościach indeksów.</a:t>
            </a:r>
          </a:p>
        </p:txBody>
      </p:sp>
      <p:grpSp>
        <p:nvGrpSpPr>
          <p:cNvPr id="11" name="Group 11"/>
          <p:cNvGrpSpPr/>
          <p:nvPr/>
        </p:nvGrpSpPr>
        <p:grpSpPr>
          <a:xfrm>
            <a:off x="5432405" y="6860943"/>
            <a:ext cx="9106181" cy="725170"/>
            <a:chOff x="0" y="0"/>
            <a:chExt cx="12141574" cy="966893"/>
          </a:xfrm>
        </p:grpSpPr>
        <p:pic>
          <p:nvPicPr>
            <p:cNvPr id="12" name="Picture 12"/>
            <p:cNvPicPr>
              <a:picLocks noChangeAspect="1"/>
            </p:cNvPicPr>
            <p:nvPr/>
          </p:nvPicPr>
          <p:blipFill>
            <a:blip r:embed="rId6"/>
            <a:srcRect/>
            <a:stretch>
              <a:fillRect/>
            </a:stretch>
          </p:blipFill>
          <p:spPr>
            <a:xfrm rot="-10800000">
              <a:off x="0" y="379796"/>
              <a:ext cx="1866669" cy="364000"/>
            </a:xfrm>
            <a:prstGeom prst="rect">
              <a:avLst/>
            </a:prstGeom>
          </p:spPr>
        </p:pic>
        <p:sp>
          <p:nvSpPr>
            <p:cNvPr id="13" name="TextBox 13"/>
            <p:cNvSpPr txBox="1"/>
            <p:nvPr/>
          </p:nvSpPr>
          <p:spPr>
            <a:xfrm>
              <a:off x="2061686" y="-47625"/>
              <a:ext cx="10079888" cy="1014518"/>
            </a:xfrm>
            <a:prstGeom prst="rect">
              <a:avLst/>
            </a:prstGeom>
          </p:spPr>
          <p:txBody>
            <a:bodyPr lIns="0" tIns="0" rIns="0" bIns="0" rtlCol="0" anchor="t">
              <a:spAutoFit/>
            </a:bodyPr>
            <a:lstStyle/>
            <a:p>
              <a:pPr>
                <a:lnSpc>
                  <a:spcPts val="3079"/>
                </a:lnSpc>
              </a:pPr>
              <a:r>
                <a:rPr lang="en-US" sz="2199">
                  <a:solidFill>
                    <a:srgbClr val="FFFFFF"/>
                  </a:solidFill>
                  <a:latin typeface="Emblema One"/>
                </a:rPr>
                <a:t>wartość końcowego indeksu również zawiera się w wyniku</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22929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alphaModFix amt="71000"/>
            </a:blip>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txBody>
          <a:bodyPr/>
          <a:lstStyle/>
          <a:p>
            <a:endParaRPr lang="pl-PL"/>
          </a:p>
        </p:txBody>
      </p:sp>
      <p:sp>
        <p:nvSpPr>
          <p:cNvPr id="6" name="Freeform 6"/>
          <p:cNvSpPr/>
          <p:nvPr/>
        </p:nvSpPr>
        <p:spPr>
          <a:xfrm>
            <a:off x="173553" y="295850"/>
            <a:ext cx="7784207" cy="9695299"/>
          </a:xfrm>
          <a:custGeom>
            <a:avLst/>
            <a:gdLst/>
            <a:ahLst/>
            <a:cxnLst/>
            <a:rect l="l" t="t" r="r" b="b"/>
            <a:pathLst>
              <a:path w="7784207" h="9695299">
                <a:moveTo>
                  <a:pt x="0" y="0"/>
                </a:moveTo>
                <a:lnTo>
                  <a:pt x="7784207" y="0"/>
                </a:lnTo>
                <a:lnTo>
                  <a:pt x="7784207" y="9695300"/>
                </a:lnTo>
                <a:lnTo>
                  <a:pt x="0" y="969530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Freeform 7"/>
          <p:cNvSpPr/>
          <p:nvPr/>
        </p:nvSpPr>
        <p:spPr>
          <a:xfrm>
            <a:off x="12434544" y="452936"/>
            <a:ext cx="5674438" cy="9381128"/>
          </a:xfrm>
          <a:custGeom>
            <a:avLst/>
            <a:gdLst/>
            <a:ahLst/>
            <a:cxnLst/>
            <a:rect l="l" t="t" r="r" b="b"/>
            <a:pathLst>
              <a:path w="5674438" h="9381128">
                <a:moveTo>
                  <a:pt x="0" y="0"/>
                </a:moveTo>
                <a:lnTo>
                  <a:pt x="5674438" y="0"/>
                </a:lnTo>
                <a:lnTo>
                  <a:pt x="5674438" y="9381128"/>
                </a:lnTo>
                <a:lnTo>
                  <a:pt x="0" y="9381128"/>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pic>
        <p:nvPicPr>
          <p:cNvPr id="8" name="Picture 8"/>
          <p:cNvPicPr>
            <a:picLocks noChangeAspect="1"/>
          </p:cNvPicPr>
          <p:nvPr/>
        </p:nvPicPr>
        <p:blipFill>
          <a:blip r:embed="rId7"/>
          <a:srcRect/>
          <a:stretch>
            <a:fillRect/>
          </a:stretch>
        </p:blipFill>
        <p:spPr>
          <a:xfrm rot="-712722">
            <a:off x="11100489" y="3105573"/>
            <a:ext cx="1324382" cy="231767"/>
          </a:xfrm>
          <a:prstGeom prst="rect">
            <a:avLst/>
          </a:prstGeom>
        </p:spPr>
      </p:pic>
      <p:sp>
        <p:nvSpPr>
          <p:cNvPr id="9" name="TextBox 9"/>
          <p:cNvSpPr txBox="1"/>
          <p:nvPr/>
        </p:nvSpPr>
        <p:spPr>
          <a:xfrm>
            <a:off x="7957760" y="3423539"/>
            <a:ext cx="4476784" cy="77279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metoda </a:t>
            </a:r>
            <a:r>
              <a:rPr lang="en-US" sz="2199">
                <a:solidFill>
                  <a:srgbClr val="38B6FF"/>
                </a:solidFill>
                <a:latin typeface="Emblema One"/>
              </a:rPr>
              <a:t>loc()</a:t>
            </a:r>
            <a:r>
              <a:rPr lang="en-US" sz="2199">
                <a:solidFill>
                  <a:srgbClr val="FFFFFF"/>
                </a:solidFill>
                <a:latin typeface="Emblema One"/>
              </a:rPr>
              <a:t> działa z nazwami indeksów</a:t>
            </a:r>
          </a:p>
        </p:txBody>
      </p:sp>
      <p:sp>
        <p:nvSpPr>
          <p:cNvPr id="10" name="TextBox 10"/>
          <p:cNvSpPr txBox="1"/>
          <p:nvPr/>
        </p:nvSpPr>
        <p:spPr>
          <a:xfrm>
            <a:off x="8125937" y="8395059"/>
            <a:ext cx="4476784" cy="155384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metoda </a:t>
            </a:r>
            <a:r>
              <a:rPr lang="en-US" sz="2199">
                <a:solidFill>
                  <a:srgbClr val="38B6FF"/>
                </a:solidFill>
                <a:latin typeface="Emblema One"/>
              </a:rPr>
              <a:t>iloc()</a:t>
            </a:r>
            <a:r>
              <a:rPr lang="en-US" sz="2199">
                <a:solidFill>
                  <a:srgbClr val="FFFFFF"/>
                </a:solidFill>
                <a:latin typeface="Emblema One"/>
              </a:rPr>
              <a:t> przyjmuje jako argumenty integer określające pozycje danych</a:t>
            </a:r>
          </a:p>
        </p:txBody>
      </p:sp>
      <p:pic>
        <p:nvPicPr>
          <p:cNvPr id="11" name="Picture 11"/>
          <p:cNvPicPr>
            <a:picLocks noChangeAspect="1"/>
          </p:cNvPicPr>
          <p:nvPr/>
        </p:nvPicPr>
        <p:blipFill>
          <a:blip r:embed="rId7"/>
          <a:srcRect/>
          <a:stretch>
            <a:fillRect/>
          </a:stretch>
        </p:blipFill>
        <p:spPr>
          <a:xfrm rot="-712722">
            <a:off x="11100489" y="8012729"/>
            <a:ext cx="1324382" cy="23176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alphaModFix amt="46000"/>
            </a:blip>
            <a:stretch>
              <a:fillRect/>
            </a:stretch>
          </a:blipFill>
        </p:spPr>
        <p:txBody>
          <a:bodyPr/>
          <a:lstStyle/>
          <a:p>
            <a:endParaRPr lang="pl-PL"/>
          </a:p>
        </p:txBody>
      </p:sp>
      <p:grpSp>
        <p:nvGrpSpPr>
          <p:cNvPr id="4" name="Group 4"/>
          <p:cNvGrpSpPr/>
          <p:nvPr/>
        </p:nvGrpSpPr>
        <p:grpSpPr>
          <a:xfrm>
            <a:off x="274193" y="201797"/>
            <a:ext cx="16285299" cy="826903"/>
            <a:chOff x="0" y="0"/>
            <a:chExt cx="21713732" cy="1102537"/>
          </a:xfrm>
        </p:grpSpPr>
        <p:sp>
          <p:nvSpPr>
            <p:cNvPr id="5" name="AutoShape 5"/>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Sorting and Ranking</a:t>
              </a:r>
            </a:p>
          </p:txBody>
        </p:sp>
      </p:grpSp>
      <p:sp>
        <p:nvSpPr>
          <p:cNvPr id="7" name="Freeform 7"/>
          <p:cNvSpPr/>
          <p:nvPr/>
        </p:nvSpPr>
        <p:spPr>
          <a:xfrm>
            <a:off x="9144000" y="1156295"/>
            <a:ext cx="8938631" cy="9002251"/>
          </a:xfrm>
          <a:custGeom>
            <a:avLst/>
            <a:gdLst/>
            <a:ahLst/>
            <a:cxnLst/>
            <a:rect l="l" t="t" r="r" b="b"/>
            <a:pathLst>
              <a:path w="8938631" h="9002251">
                <a:moveTo>
                  <a:pt x="0" y="0"/>
                </a:moveTo>
                <a:lnTo>
                  <a:pt x="8938631" y="0"/>
                </a:lnTo>
                <a:lnTo>
                  <a:pt x="8938631" y="9002251"/>
                </a:lnTo>
                <a:lnTo>
                  <a:pt x="0" y="9002251"/>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8" name="TextBox 8"/>
          <p:cNvSpPr txBox="1"/>
          <p:nvPr/>
        </p:nvSpPr>
        <p:spPr>
          <a:xfrm>
            <a:off x="320115" y="1108670"/>
            <a:ext cx="10083684" cy="1663065"/>
          </a:xfrm>
          <a:prstGeom prst="rect">
            <a:avLst/>
          </a:prstGeom>
        </p:spPr>
        <p:txBody>
          <a:bodyPr lIns="0" tIns="0" rIns="0" bIns="0" rtlCol="0" anchor="t">
            <a:spAutoFit/>
          </a:bodyPr>
          <a:lstStyle/>
          <a:p>
            <a:pPr>
              <a:lnSpc>
                <a:spcPts val="3359"/>
              </a:lnSpc>
            </a:pPr>
            <a:r>
              <a:rPr lang="en-US" sz="2400">
                <a:solidFill>
                  <a:srgbClr val="FFFFFF"/>
                </a:solidFill>
                <a:latin typeface="Emblema One"/>
              </a:rPr>
              <a:t>Sortowania struktur danych według wybranych kryteriów jest kolejną wbudowaną w </a:t>
            </a:r>
            <a:r>
              <a:rPr lang="en-US" sz="2400">
                <a:solidFill>
                  <a:srgbClr val="38B6FF"/>
                </a:solidFill>
                <a:latin typeface="Emblema One"/>
              </a:rPr>
              <a:t>Pandas</a:t>
            </a:r>
            <a:r>
              <a:rPr lang="en-US" sz="2400">
                <a:solidFill>
                  <a:srgbClr val="FFFFFF"/>
                </a:solidFill>
                <a:latin typeface="Emblema One"/>
              </a:rPr>
              <a:t> funkcjonalnością. Np: użycie funkcji </a:t>
            </a:r>
            <a:r>
              <a:rPr lang="en-US" sz="2400">
                <a:solidFill>
                  <a:srgbClr val="38B6FF"/>
                </a:solidFill>
                <a:latin typeface="Emblema One"/>
              </a:rPr>
              <a:t>sort_index()</a:t>
            </a:r>
            <a:r>
              <a:rPr lang="en-US" sz="2400">
                <a:solidFill>
                  <a:srgbClr val="FFFFFF"/>
                </a:solidFill>
                <a:latin typeface="Emblema One"/>
              </a:rPr>
              <a:t> sortuje dane indeksów alfabetycznie.</a:t>
            </a:r>
          </a:p>
        </p:txBody>
      </p:sp>
      <p:pic>
        <p:nvPicPr>
          <p:cNvPr id="9" name="Picture 9"/>
          <p:cNvPicPr>
            <a:picLocks noChangeAspect="1"/>
          </p:cNvPicPr>
          <p:nvPr/>
        </p:nvPicPr>
        <p:blipFill>
          <a:blip r:embed="rId5"/>
          <a:srcRect/>
          <a:stretch>
            <a:fillRect/>
          </a:stretch>
        </p:blipFill>
        <p:spPr>
          <a:xfrm>
            <a:off x="7743998" y="8858004"/>
            <a:ext cx="1400002" cy="273000"/>
          </a:xfrm>
          <a:prstGeom prst="rect">
            <a:avLst/>
          </a:prstGeom>
        </p:spPr>
      </p:pic>
      <p:sp>
        <p:nvSpPr>
          <p:cNvPr id="10" name="TextBox 10"/>
          <p:cNvSpPr txBox="1"/>
          <p:nvPr/>
        </p:nvSpPr>
        <p:spPr>
          <a:xfrm>
            <a:off x="1028700" y="8389031"/>
            <a:ext cx="6756648" cy="1163320"/>
          </a:xfrm>
          <a:prstGeom prst="rect">
            <a:avLst/>
          </a:prstGeom>
        </p:spPr>
        <p:txBody>
          <a:bodyPr lIns="0" tIns="0" rIns="0" bIns="0" rtlCol="0" anchor="t">
            <a:spAutoFit/>
          </a:bodyPr>
          <a:lstStyle/>
          <a:p>
            <a:pPr>
              <a:lnSpc>
                <a:spcPts val="3079"/>
              </a:lnSpc>
            </a:pPr>
            <a:r>
              <a:rPr lang="en-US" sz="2199">
                <a:solidFill>
                  <a:srgbClr val="FFFFFF"/>
                </a:solidFill>
                <a:latin typeface="Emblema One"/>
              </a:rPr>
              <a:t>Domyślnie indeksu sortowane są rosnąco (czyli w tym wypadku zgodnie z alfabetem)</a:t>
            </a:r>
          </a:p>
        </p:txBody>
      </p:sp>
      <p:pic>
        <p:nvPicPr>
          <p:cNvPr id="11" name="Picture 11"/>
          <p:cNvPicPr>
            <a:picLocks noChangeAspect="1"/>
          </p:cNvPicPr>
          <p:nvPr/>
        </p:nvPicPr>
        <p:blipFill>
          <a:blip r:embed="rId5"/>
          <a:srcRect/>
          <a:stretch>
            <a:fillRect/>
          </a:stretch>
        </p:blipFill>
        <p:spPr>
          <a:xfrm>
            <a:off x="7743998" y="6270488"/>
            <a:ext cx="1400002" cy="273000"/>
          </a:xfrm>
          <a:prstGeom prst="rect">
            <a:avLst/>
          </a:prstGeom>
        </p:spPr>
      </p:pic>
      <p:sp>
        <p:nvSpPr>
          <p:cNvPr id="12" name="TextBox 12"/>
          <p:cNvSpPr txBox="1"/>
          <p:nvPr/>
        </p:nvSpPr>
        <p:spPr>
          <a:xfrm>
            <a:off x="2946067" y="5742754"/>
            <a:ext cx="5036897" cy="1163320"/>
          </a:xfrm>
          <a:prstGeom prst="rect">
            <a:avLst/>
          </a:prstGeom>
        </p:spPr>
        <p:txBody>
          <a:bodyPr lIns="0" tIns="0" rIns="0" bIns="0" rtlCol="0" anchor="t">
            <a:spAutoFit/>
          </a:bodyPr>
          <a:lstStyle/>
          <a:p>
            <a:pPr>
              <a:lnSpc>
                <a:spcPts val="3079"/>
              </a:lnSpc>
            </a:pPr>
            <a:r>
              <a:rPr lang="en-US" sz="2199">
                <a:solidFill>
                  <a:srgbClr val="FFFFFF"/>
                </a:solidFill>
                <a:latin typeface="Emblema One"/>
              </a:rPr>
              <a:t>Dla </a:t>
            </a:r>
            <a:r>
              <a:rPr lang="en-US" sz="2199">
                <a:solidFill>
                  <a:srgbClr val="38B6FF"/>
                </a:solidFill>
                <a:latin typeface="Emblema One"/>
              </a:rPr>
              <a:t>DataFrame </a:t>
            </a:r>
            <a:r>
              <a:rPr lang="en-US" sz="2199">
                <a:solidFill>
                  <a:srgbClr val="FFFFFF"/>
                </a:solidFill>
                <a:latin typeface="Emblema One"/>
              </a:rPr>
              <a:t>może wybrać, dla której osi chcemy zastosować sortowanie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4158692" y="-457968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alphaModFix amt="71000"/>
            </a:blip>
            <a:stretch>
              <a:fillRect/>
            </a:stretch>
          </a:blipFill>
        </p:spPr>
        <p:txBody>
          <a:bodyPr/>
          <a:lstStyle/>
          <a:p>
            <a:endParaRPr lang="pl-PL"/>
          </a:p>
        </p:txBody>
      </p:sp>
      <p:sp>
        <p:nvSpPr>
          <p:cNvPr id="3" name="Freeform 3"/>
          <p:cNvSpPr/>
          <p:nvPr/>
        </p:nvSpPr>
        <p:spPr>
          <a:xfrm rot="-2715964">
            <a:off x="15663996" y="2147971"/>
            <a:ext cx="2207918" cy="2092002"/>
          </a:xfrm>
          <a:custGeom>
            <a:avLst/>
            <a:gdLst/>
            <a:ahLst/>
            <a:cxnLst/>
            <a:rect l="l" t="t" r="r" b="b"/>
            <a:pathLst>
              <a:path w="2207918" h="2092002">
                <a:moveTo>
                  <a:pt x="0" y="0"/>
                </a:moveTo>
                <a:lnTo>
                  <a:pt x="2207918" y="0"/>
                </a:lnTo>
                <a:lnTo>
                  <a:pt x="2207918" y="2092002"/>
                </a:lnTo>
                <a:lnTo>
                  <a:pt x="0" y="2092002"/>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sp>
        <p:nvSpPr>
          <p:cNvPr id="5" name="Freeform 5"/>
          <p:cNvSpPr/>
          <p:nvPr/>
        </p:nvSpPr>
        <p:spPr>
          <a:xfrm>
            <a:off x="194189" y="1487542"/>
            <a:ext cx="7804109" cy="6552818"/>
          </a:xfrm>
          <a:custGeom>
            <a:avLst/>
            <a:gdLst/>
            <a:ahLst/>
            <a:cxnLst/>
            <a:rect l="l" t="t" r="r" b="b"/>
            <a:pathLst>
              <a:path w="7804109" h="6552818">
                <a:moveTo>
                  <a:pt x="0" y="0"/>
                </a:moveTo>
                <a:lnTo>
                  <a:pt x="7804109" y="0"/>
                </a:lnTo>
                <a:lnTo>
                  <a:pt x="7804109" y="6552817"/>
                </a:lnTo>
                <a:lnTo>
                  <a:pt x="0" y="6552817"/>
                </a:lnTo>
                <a:lnTo>
                  <a:pt x="0" y="0"/>
                </a:lnTo>
                <a:close/>
              </a:path>
            </a:pathLst>
          </a:custGeom>
          <a:blipFill>
            <a:blip r:embed="rId4"/>
            <a:stretch>
              <a:fillRect/>
            </a:stretch>
          </a:blipFill>
        </p:spPr>
        <p:txBody>
          <a:bodyPr/>
          <a:lstStyle/>
          <a:p>
            <a:endParaRPr lang="pl-PL"/>
          </a:p>
        </p:txBody>
      </p:sp>
      <p:pic>
        <p:nvPicPr>
          <p:cNvPr id="6" name="Picture 6"/>
          <p:cNvPicPr>
            <a:picLocks noChangeAspect="1"/>
          </p:cNvPicPr>
          <p:nvPr/>
        </p:nvPicPr>
        <p:blipFill>
          <a:blip r:embed="rId5"/>
          <a:srcRect/>
          <a:stretch>
            <a:fillRect/>
          </a:stretch>
        </p:blipFill>
        <p:spPr>
          <a:xfrm rot="-6469842">
            <a:off x="2867257" y="5496501"/>
            <a:ext cx="2457973" cy="2642982"/>
          </a:xfrm>
          <a:prstGeom prst="rect">
            <a:avLst/>
          </a:prstGeom>
        </p:spPr>
      </p:pic>
      <p:sp>
        <p:nvSpPr>
          <p:cNvPr id="7" name="Freeform 7"/>
          <p:cNvSpPr/>
          <p:nvPr/>
        </p:nvSpPr>
        <p:spPr>
          <a:xfrm>
            <a:off x="11343197" y="1133529"/>
            <a:ext cx="6688181" cy="8885726"/>
          </a:xfrm>
          <a:custGeom>
            <a:avLst/>
            <a:gdLst/>
            <a:ahLst/>
            <a:cxnLst/>
            <a:rect l="l" t="t" r="r" b="b"/>
            <a:pathLst>
              <a:path w="6688181" h="8885726">
                <a:moveTo>
                  <a:pt x="0" y="0"/>
                </a:moveTo>
                <a:lnTo>
                  <a:pt x="6688181" y="0"/>
                </a:lnTo>
                <a:lnTo>
                  <a:pt x="6688181" y="8885727"/>
                </a:lnTo>
                <a:lnTo>
                  <a:pt x="0" y="8885727"/>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8" name="TextBox 8"/>
          <p:cNvSpPr txBox="1"/>
          <p:nvPr/>
        </p:nvSpPr>
        <p:spPr>
          <a:xfrm>
            <a:off x="194189" y="121536"/>
            <a:ext cx="8647928" cy="1243965"/>
          </a:xfrm>
          <a:prstGeom prst="rect">
            <a:avLst/>
          </a:prstGeom>
        </p:spPr>
        <p:txBody>
          <a:bodyPr lIns="0" tIns="0" rIns="0" bIns="0" rtlCol="0" anchor="t">
            <a:spAutoFit/>
          </a:bodyPr>
          <a:lstStyle/>
          <a:p>
            <a:pPr>
              <a:lnSpc>
                <a:spcPts val="3359"/>
              </a:lnSpc>
            </a:pPr>
            <a:r>
              <a:rPr lang="en-US" sz="2400">
                <a:solidFill>
                  <a:srgbClr val="FFFFFF"/>
                </a:solidFill>
                <a:latin typeface="Emblema One"/>
              </a:rPr>
              <a:t>Dzięki metodzie </a:t>
            </a:r>
            <a:r>
              <a:rPr lang="en-US" sz="2400">
                <a:solidFill>
                  <a:srgbClr val="38B6FF"/>
                </a:solidFill>
                <a:latin typeface="Emblema One"/>
              </a:rPr>
              <a:t>sort_values()</a:t>
            </a:r>
            <a:r>
              <a:rPr lang="en-US" sz="2400">
                <a:solidFill>
                  <a:srgbClr val="FFFFFF"/>
                </a:solidFill>
                <a:latin typeface="Emblema One"/>
              </a:rPr>
              <a:t> możliwe jest sortowanie biorąc pod uwagę wartości zawarte w </a:t>
            </a:r>
            <a:r>
              <a:rPr lang="en-US" sz="2400">
                <a:solidFill>
                  <a:srgbClr val="38B6FF"/>
                </a:solidFill>
                <a:latin typeface="Emblema One"/>
              </a:rPr>
              <a:t>Series</a:t>
            </a:r>
            <a:r>
              <a:rPr lang="en-US" sz="2400">
                <a:solidFill>
                  <a:srgbClr val="FFFFFF"/>
                </a:solidFill>
                <a:latin typeface="Emblema One"/>
              </a:rPr>
              <a:t> lub </a:t>
            </a:r>
            <a:r>
              <a:rPr lang="en-US" sz="2400">
                <a:solidFill>
                  <a:srgbClr val="38B6FF"/>
                </a:solidFill>
                <a:latin typeface="Emblema One"/>
              </a:rPr>
              <a:t>DataFrame</a:t>
            </a:r>
          </a:p>
        </p:txBody>
      </p:sp>
      <p:sp>
        <p:nvSpPr>
          <p:cNvPr id="9" name="TextBox 9"/>
          <p:cNvSpPr txBox="1"/>
          <p:nvPr/>
        </p:nvSpPr>
        <p:spPr>
          <a:xfrm>
            <a:off x="600159" y="8344967"/>
            <a:ext cx="5536391" cy="116332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aby sortować </a:t>
            </a:r>
            <a:r>
              <a:rPr lang="en-US" sz="2199">
                <a:solidFill>
                  <a:srgbClr val="38B6FF"/>
                </a:solidFill>
                <a:latin typeface="Emblema One"/>
              </a:rPr>
              <a:t>DataFrame</a:t>
            </a:r>
            <a:r>
              <a:rPr lang="en-US" sz="2199">
                <a:solidFill>
                  <a:srgbClr val="FFFFFF"/>
                </a:solidFill>
                <a:latin typeface="Emblema One"/>
              </a:rPr>
              <a:t> po wartościach konieczne jest określenie kolumn</a:t>
            </a:r>
          </a:p>
        </p:txBody>
      </p:sp>
      <p:sp>
        <p:nvSpPr>
          <p:cNvPr id="10" name="TextBox 10"/>
          <p:cNvSpPr txBox="1"/>
          <p:nvPr/>
        </p:nvSpPr>
        <p:spPr>
          <a:xfrm>
            <a:off x="9640072" y="203835"/>
            <a:ext cx="8647928"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Ranking jest bardzo podobny do </a:t>
            </a:r>
            <a:r>
              <a:rPr lang="en-US" sz="2400">
                <a:solidFill>
                  <a:srgbClr val="38B6FF"/>
                </a:solidFill>
                <a:latin typeface="Emblema One"/>
              </a:rPr>
              <a:t>indirect sort </a:t>
            </a:r>
            <a:r>
              <a:rPr lang="en-US" sz="2400">
                <a:solidFill>
                  <a:srgbClr val="FFFFFF"/>
                </a:solidFill>
                <a:latin typeface="Emblema One"/>
              </a:rPr>
              <a:t>wprowadzonego w </a:t>
            </a:r>
            <a:r>
              <a:rPr lang="en-US" sz="2400">
                <a:solidFill>
                  <a:srgbClr val="38B6FF"/>
                </a:solidFill>
                <a:latin typeface="Emblema One"/>
              </a:rPr>
              <a:t>NumPy</a:t>
            </a:r>
          </a:p>
        </p:txBody>
      </p:sp>
      <p:pic>
        <p:nvPicPr>
          <p:cNvPr id="11" name="Picture 11"/>
          <p:cNvPicPr>
            <a:picLocks noChangeAspect="1"/>
          </p:cNvPicPr>
          <p:nvPr/>
        </p:nvPicPr>
        <p:blipFill>
          <a:blip r:embed="rId7"/>
          <a:srcRect/>
          <a:stretch>
            <a:fillRect/>
          </a:stretch>
        </p:blipFill>
        <p:spPr>
          <a:xfrm rot="-712722">
            <a:off x="10009141" y="4115335"/>
            <a:ext cx="1324382" cy="231767"/>
          </a:xfrm>
          <a:prstGeom prst="rect">
            <a:avLst/>
          </a:prstGeom>
        </p:spPr>
      </p:pic>
      <p:sp>
        <p:nvSpPr>
          <p:cNvPr id="12" name="TextBox 12"/>
          <p:cNvSpPr txBox="1"/>
          <p:nvPr/>
        </p:nvSpPr>
        <p:spPr>
          <a:xfrm>
            <a:off x="8185052" y="4433301"/>
            <a:ext cx="3158144" cy="155384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przypisywanie rang zgodnie z kolejnością występowania</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828277" y="9031944"/>
            <a:ext cx="2604581" cy="2467841"/>
          </a:xfrm>
          <a:custGeom>
            <a:avLst/>
            <a:gdLst/>
            <a:ahLst/>
            <a:cxnLst/>
            <a:rect l="l" t="t" r="r" b="b"/>
            <a:pathLst>
              <a:path w="2604581" h="2467841">
                <a:moveTo>
                  <a:pt x="0" y="0"/>
                </a:moveTo>
                <a:lnTo>
                  <a:pt x="2604581" y="0"/>
                </a:lnTo>
                <a:lnTo>
                  <a:pt x="2604581" y="2467841"/>
                </a:lnTo>
                <a:lnTo>
                  <a:pt x="0" y="2467841"/>
                </a:lnTo>
                <a:lnTo>
                  <a:pt x="0" y="0"/>
                </a:lnTo>
                <a:close/>
              </a:path>
            </a:pathLst>
          </a:custGeom>
          <a:blipFill>
            <a:blip r:embed="rId2">
              <a:alphaModFix amt="50000"/>
            </a:blip>
            <a:stretch>
              <a:fillRect/>
            </a:stretch>
          </a:blipFill>
        </p:spPr>
        <p:txBody>
          <a:bodyPr/>
          <a:lstStyle/>
          <a:p>
            <a:endParaRPr lang="pl-PL"/>
          </a:p>
        </p:txBody>
      </p:sp>
      <p:sp>
        <p:nvSpPr>
          <p:cNvPr id="3" name="Freeform 3"/>
          <p:cNvSpPr/>
          <p:nvPr/>
        </p:nvSpPr>
        <p:spPr>
          <a:xfrm rot="-9088749">
            <a:off x="1631143" y="-2578373"/>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alphaModFix amt="65999"/>
            </a:blip>
            <a:stretch>
              <a:fillRect/>
            </a:stretch>
          </a:blipFill>
        </p:spPr>
        <p:txBody>
          <a:bodyPr/>
          <a:lstStyle/>
          <a:p>
            <a:endParaRPr lang="pl-PL"/>
          </a:p>
        </p:txBody>
      </p:sp>
      <p:sp>
        <p:nvSpPr>
          <p:cNvPr id="4" name="Freeform 4"/>
          <p:cNvSpPr/>
          <p:nvPr/>
        </p:nvSpPr>
        <p:spPr>
          <a:xfrm rot="313119">
            <a:off x="-3109196" y="4175850"/>
            <a:ext cx="8275792" cy="7913726"/>
          </a:xfrm>
          <a:custGeom>
            <a:avLst/>
            <a:gdLst/>
            <a:ahLst/>
            <a:cxnLst/>
            <a:rect l="l" t="t" r="r" b="b"/>
            <a:pathLst>
              <a:path w="8275792" h="7913726">
                <a:moveTo>
                  <a:pt x="0" y="0"/>
                </a:moveTo>
                <a:lnTo>
                  <a:pt x="8275792" y="0"/>
                </a:lnTo>
                <a:lnTo>
                  <a:pt x="8275792" y="7913726"/>
                </a:lnTo>
                <a:lnTo>
                  <a:pt x="0" y="7913726"/>
                </a:lnTo>
                <a:lnTo>
                  <a:pt x="0" y="0"/>
                </a:lnTo>
                <a:close/>
              </a:path>
            </a:pathLst>
          </a:custGeom>
          <a:blipFill>
            <a:blip r:embed="rId3">
              <a:alphaModFix amt="57000"/>
            </a:blip>
            <a:stretch>
              <a:fillRect/>
            </a:stretch>
          </a:blipFill>
        </p:spPr>
        <p:txBody>
          <a:bodyPr/>
          <a:lstStyle/>
          <a:p>
            <a:endParaRPr lang="pl-PL"/>
          </a:p>
        </p:txBody>
      </p:sp>
      <p:sp>
        <p:nvSpPr>
          <p:cNvPr id="5" name="Freeform 5"/>
          <p:cNvSpPr/>
          <p:nvPr/>
        </p:nvSpPr>
        <p:spPr>
          <a:xfrm rot="965189">
            <a:off x="11239029" y="-3141539"/>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4">
              <a:alphaModFix amt="60000"/>
            </a:blip>
            <a:stretch>
              <a:fillRect/>
            </a:stretch>
          </a:blipFill>
        </p:spPr>
        <p:txBody>
          <a:bodyPr/>
          <a:lstStyle/>
          <a:p>
            <a:endParaRPr lang="pl-PL"/>
          </a:p>
        </p:txBody>
      </p:sp>
      <p:sp>
        <p:nvSpPr>
          <p:cNvPr id="6" name="Freeform 6"/>
          <p:cNvSpPr/>
          <p:nvPr/>
        </p:nvSpPr>
        <p:spPr>
          <a:xfrm rot="1207755">
            <a:off x="13218087" y="5225672"/>
            <a:ext cx="6135171" cy="7102948"/>
          </a:xfrm>
          <a:custGeom>
            <a:avLst/>
            <a:gdLst/>
            <a:ahLst/>
            <a:cxnLst/>
            <a:rect l="l" t="t" r="r" b="b"/>
            <a:pathLst>
              <a:path w="6135171" h="7102948">
                <a:moveTo>
                  <a:pt x="0" y="0"/>
                </a:moveTo>
                <a:lnTo>
                  <a:pt x="6135171" y="0"/>
                </a:lnTo>
                <a:lnTo>
                  <a:pt x="6135171" y="7102948"/>
                </a:lnTo>
                <a:lnTo>
                  <a:pt x="0" y="7102948"/>
                </a:lnTo>
                <a:lnTo>
                  <a:pt x="0" y="0"/>
                </a:lnTo>
                <a:close/>
              </a:path>
            </a:pathLst>
          </a:custGeom>
          <a:blipFill>
            <a:blip r:embed="rId5"/>
            <a:stretch>
              <a:fillRect/>
            </a:stretch>
          </a:blipFill>
        </p:spPr>
        <p:txBody>
          <a:bodyPr/>
          <a:lstStyle/>
          <a:p>
            <a:endParaRPr lang="pl-PL"/>
          </a:p>
        </p:txBody>
      </p:sp>
      <p:grpSp>
        <p:nvGrpSpPr>
          <p:cNvPr id="7" name="Group 7"/>
          <p:cNvGrpSpPr/>
          <p:nvPr/>
        </p:nvGrpSpPr>
        <p:grpSpPr>
          <a:xfrm>
            <a:off x="274193" y="201797"/>
            <a:ext cx="18013807" cy="826903"/>
            <a:chOff x="0" y="0"/>
            <a:chExt cx="24018409" cy="1102537"/>
          </a:xfrm>
        </p:grpSpPr>
        <p:sp>
          <p:nvSpPr>
            <p:cNvPr id="8" name="AutoShape 8"/>
            <p:cNvSpPr/>
            <p:nvPr/>
          </p:nvSpPr>
          <p:spPr>
            <a:xfrm>
              <a:off x="0" y="1077137"/>
              <a:ext cx="15230592" cy="0"/>
            </a:xfrm>
            <a:prstGeom prst="line">
              <a:avLst/>
            </a:prstGeom>
            <a:ln w="50800" cap="flat">
              <a:solidFill>
                <a:srgbClr val="FFFFFF"/>
              </a:solidFill>
              <a:prstDash val="solid"/>
              <a:headEnd type="none" w="sm" len="sm"/>
              <a:tailEnd type="none" w="sm" len="sm"/>
            </a:ln>
          </p:spPr>
          <p:txBody>
            <a:bodyPr/>
            <a:lstStyle/>
            <a:p>
              <a:endParaRPr lang="pl-PL"/>
            </a:p>
          </p:txBody>
        </p:sp>
        <p:sp>
          <p:nvSpPr>
            <p:cNvPr id="9" name="TextBox 9"/>
            <p:cNvSpPr txBox="1"/>
            <p:nvPr/>
          </p:nvSpPr>
          <p:spPr>
            <a:xfrm>
              <a:off x="0" y="-85725"/>
              <a:ext cx="24018409"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Unique Values, Value Counts, Membership</a:t>
              </a:r>
            </a:p>
          </p:txBody>
        </p:sp>
      </p:grpSp>
      <p:sp>
        <p:nvSpPr>
          <p:cNvPr id="10" name="Freeform 10"/>
          <p:cNvSpPr/>
          <p:nvPr/>
        </p:nvSpPr>
        <p:spPr>
          <a:xfrm>
            <a:off x="145461" y="1163238"/>
            <a:ext cx="6908260" cy="8921359"/>
          </a:xfrm>
          <a:custGeom>
            <a:avLst/>
            <a:gdLst/>
            <a:ahLst/>
            <a:cxnLst/>
            <a:rect l="l" t="t" r="r" b="b"/>
            <a:pathLst>
              <a:path w="6908260" h="8921359">
                <a:moveTo>
                  <a:pt x="0" y="0"/>
                </a:moveTo>
                <a:lnTo>
                  <a:pt x="6908260" y="0"/>
                </a:lnTo>
                <a:lnTo>
                  <a:pt x="6908260" y="8921359"/>
                </a:lnTo>
                <a:lnTo>
                  <a:pt x="0" y="8921359"/>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11" name="Freeform 11"/>
          <p:cNvSpPr/>
          <p:nvPr/>
        </p:nvSpPr>
        <p:spPr>
          <a:xfrm>
            <a:off x="9698534" y="1163238"/>
            <a:ext cx="7701434" cy="7288857"/>
          </a:xfrm>
          <a:custGeom>
            <a:avLst/>
            <a:gdLst/>
            <a:ahLst/>
            <a:cxnLst/>
            <a:rect l="l" t="t" r="r" b="b"/>
            <a:pathLst>
              <a:path w="7701434" h="7288857">
                <a:moveTo>
                  <a:pt x="0" y="0"/>
                </a:moveTo>
                <a:lnTo>
                  <a:pt x="7701434" y="0"/>
                </a:lnTo>
                <a:lnTo>
                  <a:pt x="7701434" y="7288857"/>
                </a:lnTo>
                <a:lnTo>
                  <a:pt x="0" y="7288857"/>
                </a:lnTo>
                <a:lnTo>
                  <a:pt x="0" y="0"/>
                </a:lnTo>
                <a:close/>
              </a:path>
            </a:pathLst>
          </a:custGeom>
          <a:blipFill>
            <a:blip r:embed="rId7"/>
            <a:stretch>
              <a:fillRect/>
            </a:stretch>
          </a:blipFill>
          <a:ln w="38100" cap="sq">
            <a:solidFill>
              <a:srgbClr val="FFFFFF"/>
            </a:solidFill>
            <a:prstDash val="solid"/>
            <a:miter/>
          </a:ln>
        </p:spPr>
        <p:txBody>
          <a:bodyPr/>
          <a:lstStyle/>
          <a:p>
            <a:endParaRPr lang="pl-PL"/>
          </a:p>
        </p:txBody>
      </p:sp>
      <p:pic>
        <p:nvPicPr>
          <p:cNvPr id="12" name="Picture 12"/>
          <p:cNvPicPr>
            <a:picLocks noChangeAspect="1"/>
          </p:cNvPicPr>
          <p:nvPr/>
        </p:nvPicPr>
        <p:blipFill>
          <a:blip r:embed="rId8"/>
          <a:srcRect/>
          <a:stretch>
            <a:fillRect/>
          </a:stretch>
        </p:blipFill>
        <p:spPr>
          <a:xfrm rot="-6469842">
            <a:off x="14195525" y="6362209"/>
            <a:ext cx="2457973" cy="2642982"/>
          </a:xfrm>
          <a:prstGeom prst="rect">
            <a:avLst/>
          </a:prstGeom>
        </p:spPr>
      </p:pic>
      <p:sp>
        <p:nvSpPr>
          <p:cNvPr id="13" name="TextBox 13"/>
          <p:cNvSpPr txBox="1"/>
          <p:nvPr/>
        </p:nvSpPr>
        <p:spPr>
          <a:xfrm>
            <a:off x="9698534" y="9210675"/>
            <a:ext cx="8046561" cy="38227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Wypełnianie brakujących danych wartościami 0</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txBody>
          <a:bodyPr/>
          <a:lstStyle/>
          <a:p>
            <a:endParaRPr lang="pl-PL"/>
          </a:p>
        </p:txBody>
      </p:sp>
      <p:sp>
        <p:nvSpPr>
          <p:cNvPr id="3" name="Freeform 3"/>
          <p:cNvSpPr/>
          <p:nvPr/>
        </p:nvSpPr>
        <p:spPr>
          <a:xfrm rot="9490257">
            <a:off x="7989172" y="8611142"/>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txBody>
          <a:bodyPr/>
          <a:lstStyle/>
          <a:p>
            <a:endParaRPr lang="pl-PL"/>
          </a:p>
        </p:txBody>
      </p:sp>
      <p:sp>
        <p:nvSpPr>
          <p:cNvPr id="4" name="Freeform 4"/>
          <p:cNvSpPr/>
          <p:nvPr/>
        </p:nvSpPr>
        <p:spPr>
          <a:xfrm rot="6148233">
            <a:off x="12976018" y="3273608"/>
            <a:ext cx="6861060" cy="6560888"/>
          </a:xfrm>
          <a:custGeom>
            <a:avLst/>
            <a:gdLst/>
            <a:ahLst/>
            <a:cxnLst/>
            <a:rect l="l" t="t" r="r" b="b"/>
            <a:pathLst>
              <a:path w="6861060" h="6560888">
                <a:moveTo>
                  <a:pt x="0" y="0"/>
                </a:moveTo>
                <a:lnTo>
                  <a:pt x="6861060" y="0"/>
                </a:lnTo>
                <a:lnTo>
                  <a:pt x="6861060" y="6560888"/>
                </a:lnTo>
                <a:lnTo>
                  <a:pt x="0" y="6560888"/>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8013807" cy="826903"/>
            <a:chOff x="0" y="0"/>
            <a:chExt cx="24018409" cy="1102537"/>
          </a:xfrm>
        </p:grpSpPr>
        <p:sp>
          <p:nvSpPr>
            <p:cNvPr id="6" name="AutoShape 6"/>
            <p:cNvSpPr/>
            <p:nvPr/>
          </p:nvSpPr>
          <p:spPr>
            <a:xfrm>
              <a:off x="0" y="1077137"/>
              <a:ext cx="15230592"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4018409"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Merging DataFrames</a:t>
              </a:r>
            </a:p>
          </p:txBody>
        </p:sp>
      </p:grpSp>
      <p:sp>
        <p:nvSpPr>
          <p:cNvPr id="8" name="Freeform 8"/>
          <p:cNvSpPr/>
          <p:nvPr/>
        </p:nvSpPr>
        <p:spPr>
          <a:xfrm>
            <a:off x="9642969" y="1158905"/>
            <a:ext cx="7743142" cy="9128095"/>
          </a:xfrm>
          <a:custGeom>
            <a:avLst/>
            <a:gdLst/>
            <a:ahLst/>
            <a:cxnLst/>
            <a:rect l="l" t="t" r="r" b="b"/>
            <a:pathLst>
              <a:path w="7743142" h="9128095">
                <a:moveTo>
                  <a:pt x="0" y="0"/>
                </a:moveTo>
                <a:lnTo>
                  <a:pt x="7743142" y="0"/>
                </a:lnTo>
                <a:lnTo>
                  <a:pt x="7743142" y="9128095"/>
                </a:lnTo>
                <a:lnTo>
                  <a:pt x="0" y="9128095"/>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TextBox 9"/>
          <p:cNvSpPr txBox="1"/>
          <p:nvPr/>
        </p:nvSpPr>
        <p:spPr>
          <a:xfrm>
            <a:off x="274193" y="1115520"/>
            <a:ext cx="7212173" cy="2958465"/>
          </a:xfrm>
          <a:prstGeom prst="rect">
            <a:avLst/>
          </a:prstGeom>
        </p:spPr>
        <p:txBody>
          <a:bodyPr lIns="0" tIns="0" rIns="0" bIns="0" rtlCol="0" anchor="t">
            <a:spAutoFit/>
          </a:bodyPr>
          <a:lstStyle/>
          <a:p>
            <a:pPr>
              <a:lnSpc>
                <a:spcPts val="3359"/>
              </a:lnSpc>
            </a:pPr>
            <a:r>
              <a:rPr lang="en-US" sz="2400">
                <a:solidFill>
                  <a:srgbClr val="FFFFFF"/>
                </a:solidFill>
                <a:latin typeface="Emblema One"/>
              </a:rPr>
              <a:t>Metoda </a:t>
            </a:r>
            <a:r>
              <a:rPr lang="en-US" sz="2400">
                <a:solidFill>
                  <a:srgbClr val="38B6FF"/>
                </a:solidFill>
                <a:latin typeface="Emblema One"/>
              </a:rPr>
              <a:t>merge()</a:t>
            </a:r>
            <a:r>
              <a:rPr lang="en-US" sz="2400">
                <a:solidFill>
                  <a:srgbClr val="FFFFFF"/>
                </a:solidFill>
                <a:latin typeface="Emblema One"/>
              </a:rPr>
              <a:t> umożliwia nam połączenie dwóch obiektów </a:t>
            </a:r>
            <a:r>
              <a:rPr lang="en-US" sz="2400">
                <a:solidFill>
                  <a:srgbClr val="38B6FF"/>
                </a:solidFill>
                <a:latin typeface="Emblema One"/>
              </a:rPr>
              <a:t>DataFrame </a:t>
            </a:r>
            <a:r>
              <a:rPr lang="en-US" sz="2400">
                <a:solidFill>
                  <a:srgbClr val="FFFFFF"/>
                </a:solidFill>
                <a:latin typeface="Emblema One"/>
              </a:rPr>
              <a:t>na podstawie jednego lub wielu kluczy.  </a:t>
            </a:r>
          </a:p>
          <a:p>
            <a:pPr>
              <a:lnSpc>
                <a:spcPts val="3359"/>
              </a:lnSpc>
            </a:pPr>
            <a:r>
              <a:rPr lang="en-US" sz="2400">
                <a:solidFill>
                  <a:srgbClr val="FFFFFF"/>
                </a:solidFill>
                <a:latin typeface="Emblema One"/>
              </a:rPr>
              <a:t>Wyróżniamy dwa główne sposoby łączenia ze sobą obiektów DataFrame:</a:t>
            </a:r>
          </a:p>
          <a:p>
            <a:pPr marL="518160" lvl="1" indent="-259080">
              <a:lnSpc>
                <a:spcPts val="3359"/>
              </a:lnSpc>
              <a:buFont typeface="Arial"/>
              <a:buChar char="•"/>
            </a:pPr>
            <a:r>
              <a:rPr lang="en-US" sz="2400">
                <a:solidFill>
                  <a:srgbClr val="FFFFFF"/>
                </a:solidFill>
                <a:latin typeface="Emblema One"/>
              </a:rPr>
              <a:t>many-to-one</a:t>
            </a:r>
          </a:p>
          <a:p>
            <a:pPr marL="518160" lvl="1" indent="-259080">
              <a:lnSpc>
                <a:spcPts val="3359"/>
              </a:lnSpc>
              <a:buFont typeface="Arial"/>
              <a:buChar char="•"/>
            </a:pPr>
            <a:r>
              <a:rPr lang="en-US" sz="2400">
                <a:solidFill>
                  <a:srgbClr val="FFFFFF"/>
                </a:solidFill>
                <a:latin typeface="Emblema One"/>
              </a:rPr>
              <a:t>many-to-many</a:t>
            </a:r>
          </a:p>
        </p:txBody>
      </p:sp>
      <p:pic>
        <p:nvPicPr>
          <p:cNvPr id="10" name="Picture 10"/>
          <p:cNvPicPr>
            <a:picLocks noChangeAspect="1"/>
          </p:cNvPicPr>
          <p:nvPr/>
        </p:nvPicPr>
        <p:blipFill>
          <a:blip r:embed="rId6"/>
          <a:srcRect/>
          <a:stretch>
            <a:fillRect/>
          </a:stretch>
        </p:blipFill>
        <p:spPr>
          <a:xfrm>
            <a:off x="8242967" y="6459819"/>
            <a:ext cx="1400002" cy="273000"/>
          </a:xfrm>
          <a:prstGeom prst="rect">
            <a:avLst/>
          </a:prstGeom>
        </p:spPr>
      </p:pic>
      <p:sp>
        <p:nvSpPr>
          <p:cNvPr id="11" name="TextBox 11"/>
          <p:cNvSpPr txBox="1"/>
          <p:nvPr/>
        </p:nvSpPr>
        <p:spPr>
          <a:xfrm>
            <a:off x="1535955" y="5932084"/>
            <a:ext cx="6945978" cy="1553845"/>
          </a:xfrm>
          <a:prstGeom prst="rect">
            <a:avLst/>
          </a:prstGeom>
        </p:spPr>
        <p:txBody>
          <a:bodyPr lIns="0" tIns="0" rIns="0" bIns="0" rtlCol="0" anchor="t">
            <a:spAutoFit/>
          </a:bodyPr>
          <a:lstStyle/>
          <a:p>
            <a:pPr>
              <a:lnSpc>
                <a:spcPts val="3079"/>
              </a:lnSpc>
            </a:pPr>
            <a:r>
              <a:rPr lang="en-US" sz="2199">
                <a:solidFill>
                  <a:srgbClr val="FFFFFF"/>
                </a:solidFill>
                <a:latin typeface="Emblema One"/>
              </a:rPr>
              <a:t>Przykład łączenia tabel </a:t>
            </a:r>
            <a:r>
              <a:rPr lang="en-US" sz="2199">
                <a:solidFill>
                  <a:srgbClr val="38B6FF"/>
                </a:solidFill>
                <a:latin typeface="Emblema One"/>
              </a:rPr>
              <a:t>many-to-one</a:t>
            </a:r>
            <a:r>
              <a:rPr lang="en-US" sz="2199">
                <a:solidFill>
                  <a:srgbClr val="FFFFFF"/>
                </a:solidFill>
                <a:latin typeface="Emblema One"/>
              </a:rPr>
              <a:t>. Table </a:t>
            </a:r>
            <a:r>
              <a:rPr lang="en-US" sz="2199">
                <a:solidFill>
                  <a:srgbClr val="38B6FF"/>
                </a:solidFill>
                <a:latin typeface="Emblema One"/>
              </a:rPr>
              <a:t>df2</a:t>
            </a:r>
            <a:r>
              <a:rPr lang="en-US" sz="2199">
                <a:solidFill>
                  <a:srgbClr val="FFFFFF"/>
                </a:solidFill>
                <a:latin typeface="Emblema One"/>
              </a:rPr>
              <a:t> składa się z unikalnych wartości w kolumnie </a:t>
            </a:r>
            <a:r>
              <a:rPr lang="en-US" sz="2199">
                <a:solidFill>
                  <a:srgbClr val="38B6FF"/>
                </a:solidFill>
                <a:latin typeface="Emblema One"/>
              </a:rPr>
              <a:t>key</a:t>
            </a:r>
            <a:r>
              <a:rPr lang="en-US" sz="2199">
                <a:solidFill>
                  <a:srgbClr val="FFFFFF"/>
                </a:solidFill>
                <a:latin typeface="Emblema One"/>
              </a:rPr>
              <a:t>, która stanowi podstawę do łączenia obu </a:t>
            </a:r>
            <a:r>
              <a:rPr lang="en-US" sz="2199">
                <a:solidFill>
                  <a:srgbClr val="38B6FF"/>
                </a:solidFill>
                <a:latin typeface="Emblema One"/>
              </a:rPr>
              <a:t>DataFrame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3603314" y="-5145008"/>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txBody>
          <a:bodyPr/>
          <a:lstStyle/>
          <a:p>
            <a:endParaRPr lang="pl-PL"/>
          </a:p>
        </p:txBody>
      </p:sp>
      <p:sp>
        <p:nvSpPr>
          <p:cNvPr id="3" name="Freeform 3"/>
          <p:cNvSpPr/>
          <p:nvPr/>
        </p:nvSpPr>
        <p:spPr>
          <a:xfrm rot="-2715964">
            <a:off x="16639043" y="-597319"/>
            <a:ext cx="2207918" cy="2092002"/>
          </a:xfrm>
          <a:custGeom>
            <a:avLst/>
            <a:gdLst/>
            <a:ahLst/>
            <a:cxnLst/>
            <a:rect l="l" t="t" r="r" b="b"/>
            <a:pathLst>
              <a:path w="2207918" h="2092002">
                <a:moveTo>
                  <a:pt x="0" y="0"/>
                </a:moveTo>
                <a:lnTo>
                  <a:pt x="2207918" y="0"/>
                </a:lnTo>
                <a:lnTo>
                  <a:pt x="2207918" y="2092002"/>
                </a:lnTo>
                <a:lnTo>
                  <a:pt x="0" y="2092002"/>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sp>
        <p:nvSpPr>
          <p:cNvPr id="5" name="Freeform 5"/>
          <p:cNvSpPr/>
          <p:nvPr/>
        </p:nvSpPr>
        <p:spPr>
          <a:xfrm>
            <a:off x="112567" y="111851"/>
            <a:ext cx="7110603" cy="10036412"/>
          </a:xfrm>
          <a:custGeom>
            <a:avLst/>
            <a:gdLst/>
            <a:ahLst/>
            <a:cxnLst/>
            <a:rect l="l" t="t" r="r" b="b"/>
            <a:pathLst>
              <a:path w="7110603" h="10036412">
                <a:moveTo>
                  <a:pt x="0" y="0"/>
                </a:moveTo>
                <a:lnTo>
                  <a:pt x="7110603" y="0"/>
                </a:lnTo>
                <a:lnTo>
                  <a:pt x="7110603" y="10036413"/>
                </a:lnTo>
                <a:lnTo>
                  <a:pt x="0" y="10036413"/>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6" name="Picture 6"/>
          <p:cNvPicPr>
            <a:picLocks noChangeAspect="1"/>
          </p:cNvPicPr>
          <p:nvPr/>
        </p:nvPicPr>
        <p:blipFill>
          <a:blip r:embed="rId5"/>
          <a:srcRect/>
          <a:stretch>
            <a:fillRect/>
          </a:stretch>
        </p:blipFill>
        <p:spPr>
          <a:xfrm rot="-10800000">
            <a:off x="7116776" y="370944"/>
            <a:ext cx="1400002" cy="273000"/>
          </a:xfrm>
          <a:prstGeom prst="rect">
            <a:avLst/>
          </a:prstGeom>
        </p:spPr>
      </p:pic>
      <p:sp>
        <p:nvSpPr>
          <p:cNvPr id="7" name="TextBox 7"/>
          <p:cNvSpPr txBox="1"/>
          <p:nvPr/>
        </p:nvSpPr>
        <p:spPr>
          <a:xfrm>
            <a:off x="8663041" y="38472"/>
            <a:ext cx="7559916" cy="1553845"/>
          </a:xfrm>
          <a:prstGeom prst="rect">
            <a:avLst/>
          </a:prstGeom>
        </p:spPr>
        <p:txBody>
          <a:bodyPr lIns="0" tIns="0" rIns="0" bIns="0" rtlCol="0" anchor="t">
            <a:spAutoFit/>
          </a:bodyPr>
          <a:lstStyle/>
          <a:p>
            <a:pPr>
              <a:lnSpc>
                <a:spcPts val="3079"/>
              </a:lnSpc>
            </a:pPr>
            <a:r>
              <a:rPr lang="en-US" sz="2199">
                <a:solidFill>
                  <a:srgbClr val="FFFFFF"/>
                </a:solidFill>
                <a:latin typeface="Emblema One"/>
              </a:rPr>
              <a:t>jeżeli nazwy odpowiadających sobie kolumn różnią się możemy w metodzie </a:t>
            </a:r>
            <a:r>
              <a:rPr lang="en-US" sz="2199">
                <a:solidFill>
                  <a:srgbClr val="38B6FF"/>
                </a:solidFill>
                <a:latin typeface="Emblema One"/>
              </a:rPr>
              <a:t>merge()</a:t>
            </a:r>
            <a:r>
              <a:rPr lang="en-US" sz="2199">
                <a:solidFill>
                  <a:srgbClr val="FFFFFF"/>
                </a:solidFill>
                <a:latin typeface="Emblema One"/>
              </a:rPr>
              <a:t> “ręcznie” określić na podstawie, których kolumn dokonujemy łączenia</a:t>
            </a:r>
          </a:p>
        </p:txBody>
      </p:sp>
      <p:sp>
        <p:nvSpPr>
          <p:cNvPr id="8" name="TextBox 8"/>
          <p:cNvSpPr txBox="1"/>
          <p:nvPr/>
        </p:nvSpPr>
        <p:spPr>
          <a:xfrm>
            <a:off x="8663041" y="4465823"/>
            <a:ext cx="7559916" cy="1553845"/>
          </a:xfrm>
          <a:prstGeom prst="rect">
            <a:avLst/>
          </a:prstGeom>
        </p:spPr>
        <p:txBody>
          <a:bodyPr lIns="0" tIns="0" rIns="0" bIns="0" rtlCol="0" anchor="t">
            <a:spAutoFit/>
          </a:bodyPr>
          <a:lstStyle/>
          <a:p>
            <a:pPr>
              <a:lnSpc>
                <a:spcPts val="3079"/>
              </a:lnSpc>
            </a:pPr>
            <a:r>
              <a:rPr lang="en-US" sz="2199">
                <a:solidFill>
                  <a:srgbClr val="FFFFFF"/>
                </a:solidFill>
                <a:latin typeface="Emblema One"/>
              </a:rPr>
              <a:t>domyślnie metoda </a:t>
            </a:r>
            <a:r>
              <a:rPr lang="en-US" sz="2199">
                <a:solidFill>
                  <a:srgbClr val="38B6FF"/>
                </a:solidFill>
                <a:latin typeface="Emblema One"/>
              </a:rPr>
              <a:t>merge()</a:t>
            </a:r>
            <a:r>
              <a:rPr lang="en-US" sz="2199">
                <a:solidFill>
                  <a:srgbClr val="FFFFFF"/>
                </a:solidFill>
                <a:latin typeface="Emblema One"/>
              </a:rPr>
              <a:t> dokonuje tzw: </a:t>
            </a:r>
            <a:r>
              <a:rPr lang="en-US" sz="2199">
                <a:solidFill>
                  <a:srgbClr val="38B6FF"/>
                </a:solidFill>
                <a:latin typeface="Emblema One"/>
              </a:rPr>
              <a:t>‘inner’ join</a:t>
            </a:r>
            <a:r>
              <a:rPr lang="en-US" sz="2199">
                <a:solidFill>
                  <a:srgbClr val="FFFFFF"/>
                </a:solidFill>
                <a:latin typeface="Emblema One"/>
              </a:rPr>
              <a:t> (zawiera w wyniku jedynie wspólne klucze). Możemy oczywiście zmienić to używając atrybutu </a:t>
            </a:r>
            <a:r>
              <a:rPr lang="en-US" sz="2199">
                <a:solidFill>
                  <a:srgbClr val="38B6FF"/>
                </a:solidFill>
                <a:latin typeface="Emblema One"/>
              </a:rPr>
              <a:t>how</a:t>
            </a:r>
          </a:p>
        </p:txBody>
      </p:sp>
      <p:pic>
        <p:nvPicPr>
          <p:cNvPr id="9" name="Picture 9"/>
          <p:cNvPicPr>
            <a:picLocks noChangeAspect="1"/>
          </p:cNvPicPr>
          <p:nvPr/>
        </p:nvPicPr>
        <p:blipFill>
          <a:blip r:embed="rId5"/>
          <a:srcRect/>
          <a:stretch>
            <a:fillRect/>
          </a:stretch>
        </p:blipFill>
        <p:spPr>
          <a:xfrm rot="-10800000">
            <a:off x="7223170" y="4993557"/>
            <a:ext cx="1400002" cy="273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sp>
        <p:nvSpPr>
          <p:cNvPr id="6" name="AutoShape 6"/>
          <p:cNvSpPr/>
          <p:nvPr/>
        </p:nvSpPr>
        <p:spPr>
          <a:xfrm>
            <a:off x="2443419" y="1869674"/>
            <a:ext cx="10279034" cy="0"/>
          </a:xfrm>
          <a:prstGeom prst="line">
            <a:avLst/>
          </a:prstGeom>
          <a:ln w="381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2443384" y="197659"/>
            <a:ext cx="11413518" cy="1267968"/>
          </a:xfrm>
          <a:prstGeom prst="rect">
            <a:avLst/>
          </a:prstGeom>
        </p:spPr>
        <p:txBody>
          <a:bodyPr lIns="0" tIns="0" rIns="0" bIns="0" rtlCol="0" anchor="t">
            <a:spAutoFit/>
          </a:bodyPr>
          <a:lstStyle/>
          <a:p>
            <a:pPr>
              <a:lnSpc>
                <a:spcPts val="4956"/>
              </a:lnSpc>
            </a:pPr>
            <a:r>
              <a:rPr lang="en-US" sz="4200">
                <a:solidFill>
                  <a:srgbClr val="FFFFFF"/>
                </a:solidFill>
                <a:latin typeface="Emblema One"/>
              </a:rPr>
              <a:t>Na czym polega praca analityka danych ?</a:t>
            </a:r>
          </a:p>
        </p:txBody>
      </p:sp>
      <p:grpSp>
        <p:nvGrpSpPr>
          <p:cNvPr id="8" name="Group 8"/>
          <p:cNvGrpSpPr/>
          <p:nvPr/>
        </p:nvGrpSpPr>
        <p:grpSpPr>
          <a:xfrm>
            <a:off x="3505561" y="3588512"/>
            <a:ext cx="10217026" cy="3107321"/>
            <a:chOff x="0" y="0"/>
            <a:chExt cx="13622701" cy="4143095"/>
          </a:xfrm>
        </p:grpSpPr>
        <p:grpSp>
          <p:nvGrpSpPr>
            <p:cNvPr id="9" name="Group 9"/>
            <p:cNvGrpSpPr/>
            <p:nvPr/>
          </p:nvGrpSpPr>
          <p:grpSpPr>
            <a:xfrm>
              <a:off x="0" y="0"/>
              <a:ext cx="641181" cy="587042"/>
              <a:chOff x="0" y="0"/>
              <a:chExt cx="887759" cy="812800"/>
            </a:xfrm>
          </p:grpSpPr>
          <p:sp>
            <p:nvSpPr>
              <p:cNvPr id="10" name="Freeform 10"/>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11" name="TextBox 11"/>
              <p:cNvSpPr txBox="1"/>
              <p:nvPr/>
            </p:nvSpPr>
            <p:spPr>
              <a:xfrm>
                <a:off x="152584" y="92075"/>
                <a:ext cx="582592" cy="581025"/>
              </a:xfrm>
              <a:prstGeom prst="rect">
                <a:avLst/>
              </a:prstGeom>
            </p:spPr>
            <p:txBody>
              <a:bodyPr lIns="50800" tIns="50800" rIns="50800" bIns="50800" rtlCol="0" anchor="ctr"/>
              <a:lstStyle/>
              <a:p>
                <a:pPr>
                  <a:lnSpc>
                    <a:spcPts val="3359"/>
                  </a:lnSpc>
                </a:pPr>
                <a:endParaRPr/>
              </a:p>
            </p:txBody>
          </p:sp>
        </p:grpSp>
        <p:sp>
          <p:nvSpPr>
            <p:cNvPr id="12" name="TextBox 12"/>
            <p:cNvSpPr txBox="1"/>
            <p:nvPr/>
          </p:nvSpPr>
          <p:spPr>
            <a:xfrm>
              <a:off x="724408" y="30721"/>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Zdefiniowanie i zrozumienie problemu biznesowego</a:t>
              </a:r>
            </a:p>
          </p:txBody>
        </p:sp>
        <p:grpSp>
          <p:nvGrpSpPr>
            <p:cNvPr id="13" name="Group 13"/>
            <p:cNvGrpSpPr/>
            <p:nvPr/>
          </p:nvGrpSpPr>
          <p:grpSpPr>
            <a:xfrm>
              <a:off x="0" y="714042"/>
              <a:ext cx="641181" cy="587042"/>
              <a:chOff x="0" y="0"/>
              <a:chExt cx="887759" cy="812800"/>
            </a:xfrm>
          </p:grpSpPr>
          <p:sp>
            <p:nvSpPr>
              <p:cNvPr id="14" name="Freeform 14"/>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15" name="TextBox 15"/>
              <p:cNvSpPr txBox="1"/>
              <p:nvPr/>
            </p:nvSpPr>
            <p:spPr>
              <a:xfrm>
                <a:off x="152584" y="92075"/>
                <a:ext cx="582592" cy="581025"/>
              </a:xfrm>
              <a:prstGeom prst="rect">
                <a:avLst/>
              </a:prstGeom>
            </p:spPr>
            <p:txBody>
              <a:bodyPr lIns="50800" tIns="50800" rIns="50800" bIns="50800" rtlCol="0" anchor="ctr"/>
              <a:lstStyle/>
              <a:p>
                <a:pPr>
                  <a:lnSpc>
                    <a:spcPts val="3359"/>
                  </a:lnSpc>
                </a:pPr>
                <a:endParaRPr/>
              </a:p>
            </p:txBody>
          </p:sp>
        </p:grpSp>
        <p:sp>
          <p:nvSpPr>
            <p:cNvPr id="16" name="TextBox 16"/>
            <p:cNvSpPr txBox="1"/>
            <p:nvPr/>
          </p:nvSpPr>
          <p:spPr>
            <a:xfrm>
              <a:off x="724408" y="736841"/>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Zbieranie danych</a:t>
              </a:r>
            </a:p>
          </p:txBody>
        </p:sp>
        <p:grpSp>
          <p:nvGrpSpPr>
            <p:cNvPr id="17" name="Group 17"/>
            <p:cNvGrpSpPr/>
            <p:nvPr/>
          </p:nvGrpSpPr>
          <p:grpSpPr>
            <a:xfrm>
              <a:off x="0" y="1424545"/>
              <a:ext cx="641181" cy="587042"/>
              <a:chOff x="0" y="0"/>
              <a:chExt cx="887759" cy="812800"/>
            </a:xfrm>
          </p:grpSpPr>
          <p:sp>
            <p:nvSpPr>
              <p:cNvPr id="18" name="Freeform 18"/>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19" name="TextBox 19"/>
              <p:cNvSpPr txBox="1"/>
              <p:nvPr/>
            </p:nvSpPr>
            <p:spPr>
              <a:xfrm>
                <a:off x="152584" y="92075"/>
                <a:ext cx="582592" cy="581025"/>
              </a:xfrm>
              <a:prstGeom prst="rect">
                <a:avLst/>
              </a:prstGeom>
            </p:spPr>
            <p:txBody>
              <a:bodyPr lIns="50800" tIns="50800" rIns="50800" bIns="50800" rtlCol="0" anchor="ctr"/>
              <a:lstStyle/>
              <a:p>
                <a:pPr>
                  <a:lnSpc>
                    <a:spcPts val="3359"/>
                  </a:lnSpc>
                </a:pPr>
                <a:endParaRPr/>
              </a:p>
            </p:txBody>
          </p:sp>
        </p:grpSp>
        <p:sp>
          <p:nvSpPr>
            <p:cNvPr id="20" name="TextBox 20"/>
            <p:cNvSpPr txBox="1"/>
            <p:nvPr/>
          </p:nvSpPr>
          <p:spPr>
            <a:xfrm>
              <a:off x="724408" y="1447344"/>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Czyszczenie oraz analiza danych</a:t>
              </a:r>
            </a:p>
          </p:txBody>
        </p:sp>
        <p:grpSp>
          <p:nvGrpSpPr>
            <p:cNvPr id="21" name="Group 21"/>
            <p:cNvGrpSpPr/>
            <p:nvPr/>
          </p:nvGrpSpPr>
          <p:grpSpPr>
            <a:xfrm>
              <a:off x="0" y="2135048"/>
              <a:ext cx="641181" cy="587042"/>
              <a:chOff x="0" y="0"/>
              <a:chExt cx="887759" cy="812800"/>
            </a:xfrm>
          </p:grpSpPr>
          <p:sp>
            <p:nvSpPr>
              <p:cNvPr id="22" name="Freeform 22"/>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23" name="TextBox 23"/>
              <p:cNvSpPr txBox="1"/>
              <p:nvPr/>
            </p:nvSpPr>
            <p:spPr>
              <a:xfrm>
                <a:off x="152584" y="92075"/>
                <a:ext cx="582592" cy="581025"/>
              </a:xfrm>
              <a:prstGeom prst="rect">
                <a:avLst/>
              </a:prstGeom>
            </p:spPr>
            <p:txBody>
              <a:bodyPr lIns="50800" tIns="50800" rIns="50800" bIns="50800" rtlCol="0" anchor="ctr"/>
              <a:lstStyle/>
              <a:p>
                <a:pPr algn="ctr">
                  <a:lnSpc>
                    <a:spcPts val="3359"/>
                  </a:lnSpc>
                </a:pPr>
                <a:endParaRPr/>
              </a:p>
            </p:txBody>
          </p:sp>
        </p:grpSp>
        <p:sp>
          <p:nvSpPr>
            <p:cNvPr id="24" name="TextBox 24"/>
            <p:cNvSpPr txBox="1"/>
            <p:nvPr/>
          </p:nvSpPr>
          <p:spPr>
            <a:xfrm>
              <a:off x="724408" y="2157847"/>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Modelowanie danych</a:t>
              </a:r>
            </a:p>
          </p:txBody>
        </p:sp>
        <p:grpSp>
          <p:nvGrpSpPr>
            <p:cNvPr id="25" name="Group 25"/>
            <p:cNvGrpSpPr/>
            <p:nvPr/>
          </p:nvGrpSpPr>
          <p:grpSpPr>
            <a:xfrm>
              <a:off x="0" y="2845551"/>
              <a:ext cx="641181" cy="587042"/>
              <a:chOff x="0" y="0"/>
              <a:chExt cx="887759" cy="812800"/>
            </a:xfrm>
          </p:grpSpPr>
          <p:sp>
            <p:nvSpPr>
              <p:cNvPr id="26" name="Freeform 26"/>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27" name="TextBox 27"/>
              <p:cNvSpPr txBox="1"/>
              <p:nvPr/>
            </p:nvSpPr>
            <p:spPr>
              <a:xfrm>
                <a:off x="152584" y="92075"/>
                <a:ext cx="582592" cy="581025"/>
              </a:xfrm>
              <a:prstGeom prst="rect">
                <a:avLst/>
              </a:prstGeom>
            </p:spPr>
            <p:txBody>
              <a:bodyPr lIns="50800" tIns="50800" rIns="50800" bIns="50800" rtlCol="0" anchor="ctr"/>
              <a:lstStyle/>
              <a:p>
                <a:pPr algn="ctr">
                  <a:lnSpc>
                    <a:spcPts val="3359"/>
                  </a:lnSpc>
                </a:pPr>
                <a:endParaRPr/>
              </a:p>
            </p:txBody>
          </p:sp>
        </p:grpSp>
        <p:sp>
          <p:nvSpPr>
            <p:cNvPr id="28" name="TextBox 28"/>
            <p:cNvSpPr txBox="1"/>
            <p:nvPr/>
          </p:nvSpPr>
          <p:spPr>
            <a:xfrm>
              <a:off x="724408" y="2868350"/>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Wizualizacja danych</a:t>
              </a:r>
            </a:p>
          </p:txBody>
        </p:sp>
        <p:grpSp>
          <p:nvGrpSpPr>
            <p:cNvPr id="29" name="Group 29"/>
            <p:cNvGrpSpPr/>
            <p:nvPr/>
          </p:nvGrpSpPr>
          <p:grpSpPr>
            <a:xfrm>
              <a:off x="0" y="3556054"/>
              <a:ext cx="641181" cy="587042"/>
              <a:chOff x="0" y="0"/>
              <a:chExt cx="887759" cy="812800"/>
            </a:xfrm>
          </p:grpSpPr>
          <p:sp>
            <p:nvSpPr>
              <p:cNvPr id="30" name="Freeform 30"/>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31" name="TextBox 31"/>
              <p:cNvSpPr txBox="1"/>
              <p:nvPr/>
            </p:nvSpPr>
            <p:spPr>
              <a:xfrm>
                <a:off x="152584" y="92075"/>
                <a:ext cx="582592" cy="581025"/>
              </a:xfrm>
              <a:prstGeom prst="rect">
                <a:avLst/>
              </a:prstGeom>
            </p:spPr>
            <p:txBody>
              <a:bodyPr lIns="50800" tIns="50800" rIns="50800" bIns="50800" rtlCol="0" anchor="ctr"/>
              <a:lstStyle/>
              <a:p>
                <a:pPr algn="ctr">
                  <a:lnSpc>
                    <a:spcPts val="3359"/>
                  </a:lnSpc>
                </a:pPr>
                <a:endParaRPr/>
              </a:p>
            </p:txBody>
          </p:sp>
        </p:grpSp>
        <p:sp>
          <p:nvSpPr>
            <p:cNvPr id="32" name="TextBox 32"/>
            <p:cNvSpPr txBox="1"/>
            <p:nvPr/>
          </p:nvSpPr>
          <p:spPr>
            <a:xfrm>
              <a:off x="724408" y="3578853"/>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Prezentacja wyników analizy danych</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7131736" y="8639208"/>
            <a:ext cx="2729129" cy="2585849"/>
          </a:xfrm>
          <a:custGeom>
            <a:avLst/>
            <a:gdLst/>
            <a:ahLst/>
            <a:cxnLst/>
            <a:rect l="l" t="t" r="r" b="b"/>
            <a:pathLst>
              <a:path w="2729129" h="2585849">
                <a:moveTo>
                  <a:pt x="0" y="0"/>
                </a:moveTo>
                <a:lnTo>
                  <a:pt x="2729128" y="0"/>
                </a:lnTo>
                <a:lnTo>
                  <a:pt x="2729128" y="2585849"/>
                </a:lnTo>
                <a:lnTo>
                  <a:pt x="0" y="2585849"/>
                </a:lnTo>
                <a:lnTo>
                  <a:pt x="0" y="0"/>
                </a:lnTo>
                <a:close/>
              </a:path>
            </a:pathLst>
          </a:custGeom>
          <a:blipFill>
            <a:blip r:embed="rId2"/>
            <a:stretch>
              <a:fillRect/>
            </a:stretch>
          </a:blipFill>
        </p:spPr>
        <p:txBody>
          <a:bodyPr/>
          <a:lstStyle/>
          <a:p>
            <a:endParaRPr lang="pl-PL"/>
          </a:p>
        </p:txBody>
      </p:sp>
      <p:sp>
        <p:nvSpPr>
          <p:cNvPr id="3" name="Freeform 3"/>
          <p:cNvSpPr/>
          <p:nvPr/>
        </p:nvSpPr>
        <p:spPr>
          <a:xfrm rot="-6185645">
            <a:off x="-4581283" y="376237"/>
            <a:ext cx="9901401" cy="8812247"/>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7019979" y="-515033"/>
            <a:ext cx="1517793" cy="1451390"/>
          </a:xfrm>
          <a:custGeom>
            <a:avLst/>
            <a:gdLst/>
            <a:ahLst/>
            <a:cxnLst/>
            <a:rect l="l" t="t" r="r" b="b"/>
            <a:pathLst>
              <a:path w="1517793" h="1451390">
                <a:moveTo>
                  <a:pt x="0" y="0"/>
                </a:moveTo>
                <a:lnTo>
                  <a:pt x="1517793" y="0"/>
                </a:lnTo>
                <a:lnTo>
                  <a:pt x="1517793" y="1451390"/>
                </a:lnTo>
                <a:lnTo>
                  <a:pt x="0" y="1451390"/>
                </a:lnTo>
                <a:lnTo>
                  <a:pt x="0" y="0"/>
                </a:lnTo>
                <a:close/>
              </a:path>
            </a:pathLst>
          </a:custGeom>
          <a:blipFill>
            <a:blip r:embed="rId4"/>
            <a:stretch>
              <a:fillRect/>
            </a:stretch>
          </a:blipFill>
        </p:spPr>
        <p:txBody>
          <a:bodyPr/>
          <a:lstStyle/>
          <a:p>
            <a:endParaRPr lang="pl-PL"/>
          </a:p>
        </p:txBody>
      </p:sp>
      <p:sp>
        <p:nvSpPr>
          <p:cNvPr id="5" name="Freeform 5"/>
          <p:cNvSpPr/>
          <p:nvPr/>
        </p:nvSpPr>
        <p:spPr>
          <a:xfrm>
            <a:off x="140980" y="102105"/>
            <a:ext cx="6152886" cy="10075867"/>
          </a:xfrm>
          <a:custGeom>
            <a:avLst/>
            <a:gdLst/>
            <a:ahLst/>
            <a:cxnLst/>
            <a:rect l="l" t="t" r="r" b="b"/>
            <a:pathLst>
              <a:path w="6152886" h="10075867">
                <a:moveTo>
                  <a:pt x="0" y="0"/>
                </a:moveTo>
                <a:lnTo>
                  <a:pt x="6152886" y="0"/>
                </a:lnTo>
                <a:lnTo>
                  <a:pt x="6152886" y="10075867"/>
                </a:lnTo>
                <a:lnTo>
                  <a:pt x="0" y="10075867"/>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6" name="Freeform 6"/>
          <p:cNvSpPr/>
          <p:nvPr/>
        </p:nvSpPr>
        <p:spPr>
          <a:xfrm>
            <a:off x="11767094" y="176501"/>
            <a:ext cx="6205200" cy="10001471"/>
          </a:xfrm>
          <a:custGeom>
            <a:avLst/>
            <a:gdLst/>
            <a:ahLst/>
            <a:cxnLst/>
            <a:rect l="l" t="t" r="r" b="b"/>
            <a:pathLst>
              <a:path w="6205200" h="10001471">
                <a:moveTo>
                  <a:pt x="0" y="0"/>
                </a:moveTo>
                <a:lnTo>
                  <a:pt x="6205200" y="0"/>
                </a:lnTo>
                <a:lnTo>
                  <a:pt x="6205200" y="10001471"/>
                </a:lnTo>
                <a:lnTo>
                  <a:pt x="0" y="10001471"/>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7591739" y="4767026"/>
            <a:ext cx="4033357" cy="772795"/>
          </a:xfrm>
          <a:prstGeom prst="rect">
            <a:avLst/>
          </a:prstGeom>
        </p:spPr>
        <p:txBody>
          <a:bodyPr lIns="0" tIns="0" rIns="0" bIns="0" rtlCol="0" anchor="t">
            <a:spAutoFit/>
          </a:bodyPr>
          <a:lstStyle/>
          <a:p>
            <a:pPr>
              <a:lnSpc>
                <a:spcPts val="3079"/>
              </a:lnSpc>
            </a:pPr>
            <a:r>
              <a:rPr lang="en-US" sz="2199">
                <a:solidFill>
                  <a:srgbClr val="FFFFFF"/>
                </a:solidFill>
                <a:latin typeface="Emblema One"/>
              </a:rPr>
              <a:t>Przykład łączenia tablic </a:t>
            </a:r>
            <a:r>
              <a:rPr lang="en-US" sz="2199">
                <a:solidFill>
                  <a:srgbClr val="38B6FF"/>
                </a:solidFill>
                <a:latin typeface="Emblema One"/>
              </a:rPr>
              <a:t>many-to-many</a:t>
            </a:r>
          </a:p>
        </p:txBody>
      </p:sp>
      <p:pic>
        <p:nvPicPr>
          <p:cNvPr id="8" name="Picture 8"/>
          <p:cNvPicPr>
            <a:picLocks noChangeAspect="1"/>
          </p:cNvPicPr>
          <p:nvPr/>
        </p:nvPicPr>
        <p:blipFill>
          <a:blip r:embed="rId7"/>
          <a:srcRect/>
          <a:stretch>
            <a:fillRect/>
          </a:stretch>
        </p:blipFill>
        <p:spPr>
          <a:xfrm rot="-10800000">
            <a:off x="6293866" y="5072445"/>
            <a:ext cx="1400002" cy="273000"/>
          </a:xfrm>
          <a:prstGeom prst="rect">
            <a:avLst/>
          </a:prstGeom>
        </p:spPr>
      </p:pic>
      <p:pic>
        <p:nvPicPr>
          <p:cNvPr id="9" name="Picture 9"/>
          <p:cNvPicPr>
            <a:picLocks noChangeAspect="1"/>
          </p:cNvPicPr>
          <p:nvPr/>
        </p:nvPicPr>
        <p:blipFill>
          <a:blip r:embed="rId7"/>
          <a:srcRect/>
          <a:stretch>
            <a:fillRect/>
          </a:stretch>
        </p:blipFill>
        <p:spPr>
          <a:xfrm>
            <a:off x="10367092" y="7212929"/>
            <a:ext cx="1400002" cy="273000"/>
          </a:xfrm>
          <a:prstGeom prst="rect">
            <a:avLst/>
          </a:prstGeom>
        </p:spPr>
      </p:pic>
      <p:sp>
        <p:nvSpPr>
          <p:cNvPr id="10" name="TextBox 10"/>
          <p:cNvSpPr txBox="1"/>
          <p:nvPr/>
        </p:nvSpPr>
        <p:spPr>
          <a:xfrm>
            <a:off x="6758151" y="6548694"/>
            <a:ext cx="4033357" cy="1553845"/>
          </a:xfrm>
          <a:prstGeom prst="rect">
            <a:avLst/>
          </a:prstGeom>
        </p:spPr>
        <p:txBody>
          <a:bodyPr lIns="0" tIns="0" rIns="0" bIns="0" rtlCol="0" anchor="t">
            <a:spAutoFit/>
          </a:bodyPr>
          <a:lstStyle/>
          <a:p>
            <a:pPr algn="ctr">
              <a:lnSpc>
                <a:spcPts val="3079"/>
              </a:lnSpc>
            </a:pPr>
            <a:r>
              <a:rPr lang="en-US" sz="2199">
                <a:solidFill>
                  <a:srgbClr val="38B6FF"/>
                </a:solidFill>
                <a:latin typeface="Emblema One"/>
              </a:rPr>
              <a:t>Suffix-y</a:t>
            </a:r>
            <a:r>
              <a:rPr lang="en-US" sz="2199">
                <a:solidFill>
                  <a:srgbClr val="FFFFFF"/>
                </a:solidFill>
                <a:latin typeface="Emblema One"/>
              </a:rPr>
              <a:t> stosowane są jeżeli mamy nachodzące na siebie kolumny w tablicach</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624184">
            <a:off x="10468393" y="-1583142"/>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txBody>
          <a:bodyPr/>
          <a:lstStyle/>
          <a:p>
            <a:endParaRPr lang="pl-PL"/>
          </a:p>
        </p:txBody>
      </p:sp>
      <p:sp>
        <p:nvSpPr>
          <p:cNvPr id="3" name="Freeform 3"/>
          <p:cNvSpPr/>
          <p:nvPr/>
        </p:nvSpPr>
        <p:spPr>
          <a:xfrm rot="-5017281">
            <a:off x="-631427" y="9238834"/>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txBody>
          <a:bodyPr/>
          <a:lstStyle/>
          <a:p>
            <a:endParaRPr lang="pl-PL"/>
          </a:p>
        </p:txBody>
      </p:sp>
      <p:sp>
        <p:nvSpPr>
          <p:cNvPr id="4" name="Freeform 4"/>
          <p:cNvSpPr/>
          <p:nvPr/>
        </p:nvSpPr>
        <p:spPr>
          <a:xfrm rot="-10567437">
            <a:off x="16252714" y="8285001"/>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8013807" cy="826903"/>
            <a:chOff x="0" y="0"/>
            <a:chExt cx="24018409" cy="1102537"/>
          </a:xfrm>
        </p:grpSpPr>
        <p:sp>
          <p:nvSpPr>
            <p:cNvPr id="6" name="AutoShape 6"/>
            <p:cNvSpPr/>
            <p:nvPr/>
          </p:nvSpPr>
          <p:spPr>
            <a:xfrm>
              <a:off x="0" y="1077137"/>
              <a:ext cx="15230592"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4018409"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Merging on Index</a:t>
              </a:r>
            </a:p>
          </p:txBody>
        </p:sp>
      </p:grpSp>
      <p:sp>
        <p:nvSpPr>
          <p:cNvPr id="8" name="Freeform 8"/>
          <p:cNvSpPr/>
          <p:nvPr/>
        </p:nvSpPr>
        <p:spPr>
          <a:xfrm>
            <a:off x="10353969" y="2446166"/>
            <a:ext cx="7394714" cy="7650743"/>
          </a:xfrm>
          <a:custGeom>
            <a:avLst/>
            <a:gdLst/>
            <a:ahLst/>
            <a:cxnLst/>
            <a:rect l="l" t="t" r="r" b="b"/>
            <a:pathLst>
              <a:path w="7394714" h="7650743">
                <a:moveTo>
                  <a:pt x="0" y="0"/>
                </a:moveTo>
                <a:lnTo>
                  <a:pt x="7394714" y="0"/>
                </a:lnTo>
                <a:lnTo>
                  <a:pt x="7394714" y="7650743"/>
                </a:lnTo>
                <a:lnTo>
                  <a:pt x="0" y="7650743"/>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TextBox 9"/>
          <p:cNvSpPr txBox="1"/>
          <p:nvPr/>
        </p:nvSpPr>
        <p:spPr>
          <a:xfrm>
            <a:off x="274193" y="1202201"/>
            <a:ext cx="11424774" cy="1663065"/>
          </a:xfrm>
          <a:prstGeom prst="rect">
            <a:avLst/>
          </a:prstGeom>
        </p:spPr>
        <p:txBody>
          <a:bodyPr lIns="0" tIns="0" rIns="0" bIns="0" rtlCol="0" anchor="t">
            <a:spAutoFit/>
          </a:bodyPr>
          <a:lstStyle/>
          <a:p>
            <a:pPr>
              <a:lnSpc>
                <a:spcPts val="3359"/>
              </a:lnSpc>
            </a:pPr>
            <a:r>
              <a:rPr lang="en-US" sz="2400">
                <a:solidFill>
                  <a:srgbClr val="FFFFFF"/>
                </a:solidFill>
                <a:latin typeface="Emblema One"/>
              </a:rPr>
              <a:t>W niektórych przypadkach klucze używane do łączenia struktur danych ze sobą mogą być umiejscowione w indeksach. Dzięki atrybutom</a:t>
            </a:r>
            <a:r>
              <a:rPr lang="en-US" sz="2400">
                <a:solidFill>
                  <a:srgbClr val="38B6FF"/>
                </a:solidFill>
                <a:latin typeface="Emblema One"/>
              </a:rPr>
              <a:t> left_index</a:t>
            </a:r>
            <a:r>
              <a:rPr lang="en-US" sz="2400">
                <a:solidFill>
                  <a:srgbClr val="FFFFFF"/>
                </a:solidFill>
                <a:latin typeface="Emblema One"/>
              </a:rPr>
              <a:t> oraz </a:t>
            </a:r>
            <a:r>
              <a:rPr lang="en-US" sz="2400">
                <a:solidFill>
                  <a:srgbClr val="38B6FF"/>
                </a:solidFill>
                <a:latin typeface="Emblema One"/>
              </a:rPr>
              <a:t>right_index</a:t>
            </a:r>
            <a:r>
              <a:rPr lang="en-US" sz="2400">
                <a:solidFill>
                  <a:srgbClr val="FFFFFF"/>
                </a:solidFill>
                <a:latin typeface="Emblema One"/>
              </a:rPr>
              <a:t> możliwe jest dokonywanie łączenia na ich podstawie.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sp>
        <p:nvSpPr>
          <p:cNvPr id="4" name="Freeform 4"/>
          <p:cNvSpPr/>
          <p:nvPr/>
        </p:nvSpPr>
        <p:spPr>
          <a:xfrm>
            <a:off x="0" y="0"/>
            <a:ext cx="9107232" cy="10287000"/>
          </a:xfrm>
          <a:custGeom>
            <a:avLst/>
            <a:gdLst/>
            <a:ahLst/>
            <a:cxnLst/>
            <a:rect l="l" t="t" r="r" b="b"/>
            <a:pathLst>
              <a:path w="9107232" h="10287000">
                <a:moveTo>
                  <a:pt x="0" y="0"/>
                </a:moveTo>
                <a:lnTo>
                  <a:pt x="9107232" y="0"/>
                </a:lnTo>
                <a:lnTo>
                  <a:pt x="9107232" y="10287000"/>
                </a:lnTo>
                <a:lnTo>
                  <a:pt x="0" y="10287000"/>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5" name="Picture 5"/>
          <p:cNvPicPr>
            <a:picLocks noChangeAspect="1"/>
          </p:cNvPicPr>
          <p:nvPr/>
        </p:nvPicPr>
        <p:blipFill>
          <a:blip r:embed="rId5"/>
          <a:srcRect/>
          <a:stretch>
            <a:fillRect/>
          </a:stretch>
        </p:blipFill>
        <p:spPr>
          <a:xfrm rot="8888362">
            <a:off x="9240744" y="7972711"/>
            <a:ext cx="867012" cy="932271"/>
          </a:xfrm>
          <a:prstGeom prst="rect">
            <a:avLst/>
          </a:prstGeom>
        </p:spPr>
      </p:pic>
      <p:sp>
        <p:nvSpPr>
          <p:cNvPr id="6" name="TextBox 6"/>
          <p:cNvSpPr txBox="1"/>
          <p:nvPr/>
        </p:nvSpPr>
        <p:spPr>
          <a:xfrm>
            <a:off x="9674250" y="4803652"/>
            <a:ext cx="6279632" cy="77279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metoda </a:t>
            </a:r>
            <a:r>
              <a:rPr lang="en-US" sz="2199">
                <a:solidFill>
                  <a:srgbClr val="38B6FF"/>
                </a:solidFill>
                <a:latin typeface="Emblema One"/>
              </a:rPr>
              <a:t>join()</a:t>
            </a:r>
            <a:r>
              <a:rPr lang="en-US" sz="2199">
                <a:solidFill>
                  <a:srgbClr val="FFFFFF"/>
                </a:solidFill>
                <a:latin typeface="Emblema One"/>
              </a:rPr>
              <a:t> dokonuje łączenia tablic na podstawie ich indeksów</a:t>
            </a:r>
          </a:p>
        </p:txBody>
      </p:sp>
      <p:sp>
        <p:nvSpPr>
          <p:cNvPr id="7" name="TextBox 7"/>
          <p:cNvSpPr txBox="1"/>
          <p:nvPr/>
        </p:nvSpPr>
        <p:spPr>
          <a:xfrm>
            <a:off x="10288493" y="8290785"/>
            <a:ext cx="6279632" cy="77279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to metody </a:t>
            </a:r>
            <a:r>
              <a:rPr lang="en-US" sz="2199">
                <a:solidFill>
                  <a:srgbClr val="38B6FF"/>
                </a:solidFill>
                <a:latin typeface="Emblema One"/>
              </a:rPr>
              <a:t>join()</a:t>
            </a:r>
            <a:r>
              <a:rPr lang="en-US" sz="2199">
                <a:solidFill>
                  <a:srgbClr val="FFFFFF"/>
                </a:solidFill>
                <a:latin typeface="Emblema One"/>
              </a:rPr>
              <a:t> możliwe jest przekazanie liste tablic</a:t>
            </a:r>
          </a:p>
        </p:txBody>
      </p:sp>
      <p:pic>
        <p:nvPicPr>
          <p:cNvPr id="8" name="Picture 8"/>
          <p:cNvPicPr>
            <a:picLocks noChangeAspect="1"/>
          </p:cNvPicPr>
          <p:nvPr/>
        </p:nvPicPr>
        <p:blipFill>
          <a:blip r:embed="rId5"/>
          <a:srcRect/>
          <a:stretch>
            <a:fillRect/>
          </a:stretch>
        </p:blipFill>
        <p:spPr>
          <a:xfrm rot="8888362">
            <a:off x="9287970" y="4052631"/>
            <a:ext cx="867012" cy="93227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37717" y="7024205"/>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txBody>
          <a:bodyPr/>
          <a:lstStyle/>
          <a:p>
            <a:endParaRPr lang="pl-PL"/>
          </a:p>
        </p:txBody>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alphaModFix amt="43999"/>
            </a:blip>
            <a:stretch>
              <a:fillRect/>
            </a:stretch>
          </a:blipFill>
        </p:spPr>
        <p:txBody>
          <a:bodyPr/>
          <a:lstStyle/>
          <a:p>
            <a:endParaRPr lang="pl-PL"/>
          </a:p>
        </p:txBody>
      </p:sp>
      <p:sp>
        <p:nvSpPr>
          <p:cNvPr id="4" name="Freeform 4"/>
          <p:cNvSpPr/>
          <p:nvPr/>
        </p:nvSpPr>
        <p:spPr>
          <a:xfrm rot="313119">
            <a:off x="3214956" y="3087831"/>
            <a:ext cx="5693252" cy="5444172"/>
          </a:xfrm>
          <a:custGeom>
            <a:avLst/>
            <a:gdLst/>
            <a:ahLst/>
            <a:cxnLst/>
            <a:rect l="l" t="t" r="r" b="b"/>
            <a:pathLst>
              <a:path w="5693252" h="5444172">
                <a:moveTo>
                  <a:pt x="0" y="0"/>
                </a:moveTo>
                <a:lnTo>
                  <a:pt x="5693251" y="0"/>
                </a:lnTo>
                <a:lnTo>
                  <a:pt x="5693251" y="5444173"/>
                </a:lnTo>
                <a:lnTo>
                  <a:pt x="0" y="5444173"/>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Concatenating</a:t>
              </a:r>
            </a:p>
          </p:txBody>
        </p:sp>
      </p:grpSp>
      <p:sp>
        <p:nvSpPr>
          <p:cNvPr id="8" name="Freeform 8"/>
          <p:cNvSpPr/>
          <p:nvPr/>
        </p:nvSpPr>
        <p:spPr>
          <a:xfrm>
            <a:off x="274193" y="1135122"/>
            <a:ext cx="5057260" cy="9151878"/>
          </a:xfrm>
          <a:custGeom>
            <a:avLst/>
            <a:gdLst/>
            <a:ahLst/>
            <a:cxnLst/>
            <a:rect l="l" t="t" r="r" b="b"/>
            <a:pathLst>
              <a:path w="5057260" h="9151878">
                <a:moveTo>
                  <a:pt x="0" y="0"/>
                </a:moveTo>
                <a:lnTo>
                  <a:pt x="5057260" y="0"/>
                </a:lnTo>
                <a:lnTo>
                  <a:pt x="5057260" y="9151878"/>
                </a:lnTo>
                <a:lnTo>
                  <a:pt x="0" y="9151878"/>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Freeform 9"/>
          <p:cNvSpPr/>
          <p:nvPr/>
        </p:nvSpPr>
        <p:spPr>
          <a:xfrm>
            <a:off x="9841862" y="1959032"/>
            <a:ext cx="8319917" cy="7701771"/>
          </a:xfrm>
          <a:custGeom>
            <a:avLst/>
            <a:gdLst/>
            <a:ahLst/>
            <a:cxnLst/>
            <a:rect l="l" t="t" r="r" b="b"/>
            <a:pathLst>
              <a:path w="8319917" h="7701771">
                <a:moveTo>
                  <a:pt x="0" y="0"/>
                </a:moveTo>
                <a:lnTo>
                  <a:pt x="8319918" y="0"/>
                </a:lnTo>
                <a:lnTo>
                  <a:pt x="8319918" y="7701771"/>
                </a:lnTo>
                <a:lnTo>
                  <a:pt x="0" y="7701771"/>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pic>
        <p:nvPicPr>
          <p:cNvPr id="10" name="Picture 10"/>
          <p:cNvPicPr>
            <a:picLocks noChangeAspect="1"/>
          </p:cNvPicPr>
          <p:nvPr/>
        </p:nvPicPr>
        <p:blipFill>
          <a:blip r:embed="rId7"/>
          <a:srcRect/>
          <a:stretch>
            <a:fillRect/>
          </a:stretch>
        </p:blipFill>
        <p:spPr>
          <a:xfrm rot="646861">
            <a:off x="7609824" y="3625261"/>
            <a:ext cx="1614037" cy="1735524"/>
          </a:xfrm>
          <a:prstGeom prst="rect">
            <a:avLst/>
          </a:prstGeom>
        </p:spPr>
      </p:pic>
      <p:pic>
        <p:nvPicPr>
          <p:cNvPr id="11" name="Picture 11"/>
          <p:cNvPicPr>
            <a:picLocks noChangeAspect="1"/>
          </p:cNvPicPr>
          <p:nvPr/>
        </p:nvPicPr>
        <p:blipFill>
          <a:blip r:embed="rId8"/>
          <a:srcRect/>
          <a:stretch>
            <a:fillRect/>
          </a:stretch>
        </p:blipFill>
        <p:spPr>
          <a:xfrm rot="8339938">
            <a:off x="5685345" y="4074729"/>
            <a:ext cx="1908553" cy="333997"/>
          </a:xfrm>
          <a:prstGeom prst="rect">
            <a:avLst/>
          </a:prstGeom>
        </p:spPr>
      </p:pic>
      <p:sp>
        <p:nvSpPr>
          <p:cNvPr id="12" name="TextBox 12"/>
          <p:cNvSpPr txBox="1"/>
          <p:nvPr/>
        </p:nvSpPr>
        <p:spPr>
          <a:xfrm>
            <a:off x="6699931" y="2874438"/>
            <a:ext cx="1538890" cy="533400"/>
          </a:xfrm>
          <a:prstGeom prst="rect">
            <a:avLst/>
          </a:prstGeom>
        </p:spPr>
        <p:txBody>
          <a:bodyPr lIns="0" tIns="0" rIns="0" bIns="0" rtlCol="0" anchor="t">
            <a:spAutoFit/>
          </a:bodyPr>
          <a:lstStyle/>
          <a:p>
            <a:pPr algn="ctr">
              <a:lnSpc>
                <a:spcPts val="4200"/>
              </a:lnSpc>
            </a:pPr>
            <a:r>
              <a:rPr lang="en-US" sz="3000">
                <a:solidFill>
                  <a:srgbClr val="FFFFFF"/>
                </a:solidFill>
                <a:latin typeface="Emblema One"/>
              </a:rPr>
              <a:t>Series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sp>
        <p:nvSpPr>
          <p:cNvPr id="6" name="Freeform 6"/>
          <p:cNvSpPr/>
          <p:nvPr/>
        </p:nvSpPr>
        <p:spPr>
          <a:xfrm>
            <a:off x="5282734" y="103980"/>
            <a:ext cx="7722532" cy="10079040"/>
          </a:xfrm>
          <a:custGeom>
            <a:avLst/>
            <a:gdLst/>
            <a:ahLst/>
            <a:cxnLst/>
            <a:rect l="l" t="t" r="r" b="b"/>
            <a:pathLst>
              <a:path w="7722532" h="10079040">
                <a:moveTo>
                  <a:pt x="0" y="0"/>
                </a:moveTo>
                <a:lnTo>
                  <a:pt x="7722532" y="0"/>
                </a:lnTo>
                <a:lnTo>
                  <a:pt x="7722532" y="10079040"/>
                </a:lnTo>
                <a:lnTo>
                  <a:pt x="0" y="1007904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2178567" y="376996"/>
            <a:ext cx="3104166" cy="533400"/>
          </a:xfrm>
          <a:prstGeom prst="rect">
            <a:avLst/>
          </a:prstGeom>
        </p:spPr>
        <p:txBody>
          <a:bodyPr lIns="0" tIns="0" rIns="0" bIns="0" rtlCol="0" anchor="t">
            <a:spAutoFit/>
          </a:bodyPr>
          <a:lstStyle/>
          <a:p>
            <a:pPr algn="ctr">
              <a:lnSpc>
                <a:spcPts val="4200"/>
              </a:lnSpc>
            </a:pPr>
            <a:r>
              <a:rPr lang="en-US" sz="3000">
                <a:solidFill>
                  <a:srgbClr val="FFFFFF"/>
                </a:solidFill>
                <a:latin typeface="Emblema One"/>
              </a:rPr>
              <a:t>DataFrame</a:t>
            </a:r>
          </a:p>
        </p:txBody>
      </p:sp>
      <p:pic>
        <p:nvPicPr>
          <p:cNvPr id="8" name="Picture 8"/>
          <p:cNvPicPr>
            <a:picLocks noChangeAspect="1"/>
          </p:cNvPicPr>
          <p:nvPr/>
        </p:nvPicPr>
        <p:blipFill>
          <a:blip r:embed="rId6"/>
          <a:srcRect/>
          <a:stretch>
            <a:fillRect/>
          </a:stretch>
        </p:blipFill>
        <p:spPr>
          <a:xfrm rot="8339938">
            <a:off x="12880743" y="6725354"/>
            <a:ext cx="1908553" cy="333997"/>
          </a:xfrm>
          <a:prstGeom prst="rect">
            <a:avLst/>
          </a:prstGeom>
        </p:spPr>
      </p:pic>
      <p:sp>
        <p:nvSpPr>
          <p:cNvPr id="9" name="TextBox 9"/>
          <p:cNvSpPr txBox="1"/>
          <p:nvPr/>
        </p:nvSpPr>
        <p:spPr>
          <a:xfrm>
            <a:off x="13005266" y="5367450"/>
            <a:ext cx="5651223" cy="77279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jeżeli indeksy nie są dla nas znaczące możemy je pominąć</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grpSp>
        <p:nvGrpSpPr>
          <p:cNvPr id="4" name="Group 4"/>
          <p:cNvGrpSpPr/>
          <p:nvPr/>
        </p:nvGrpSpPr>
        <p:grpSpPr>
          <a:xfrm>
            <a:off x="274193" y="201797"/>
            <a:ext cx="16285299" cy="826903"/>
            <a:chOff x="0" y="0"/>
            <a:chExt cx="21713732" cy="1102537"/>
          </a:xfrm>
        </p:grpSpPr>
        <p:sp>
          <p:nvSpPr>
            <p:cNvPr id="5" name="AutoShape 5"/>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Replacing Values</a:t>
              </a:r>
            </a:p>
          </p:txBody>
        </p:sp>
      </p:grpSp>
      <p:sp>
        <p:nvSpPr>
          <p:cNvPr id="7" name="Freeform 7"/>
          <p:cNvSpPr/>
          <p:nvPr/>
        </p:nvSpPr>
        <p:spPr>
          <a:xfrm>
            <a:off x="6444304" y="1142945"/>
            <a:ext cx="5331815" cy="9013935"/>
          </a:xfrm>
          <a:custGeom>
            <a:avLst/>
            <a:gdLst/>
            <a:ahLst/>
            <a:cxnLst/>
            <a:rect l="l" t="t" r="r" b="b"/>
            <a:pathLst>
              <a:path w="5331815" h="9013935">
                <a:moveTo>
                  <a:pt x="0" y="0"/>
                </a:moveTo>
                <a:lnTo>
                  <a:pt x="5331815" y="0"/>
                </a:lnTo>
                <a:lnTo>
                  <a:pt x="5331815" y="9013935"/>
                </a:lnTo>
                <a:lnTo>
                  <a:pt x="0" y="9013935"/>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8" name="Picture 8"/>
          <p:cNvPicPr>
            <a:picLocks noChangeAspect="1"/>
          </p:cNvPicPr>
          <p:nvPr/>
        </p:nvPicPr>
        <p:blipFill>
          <a:blip r:embed="rId5"/>
          <a:srcRect/>
          <a:stretch>
            <a:fillRect/>
          </a:stretch>
        </p:blipFill>
        <p:spPr>
          <a:xfrm rot="-142447">
            <a:off x="5278627" y="7200720"/>
            <a:ext cx="1140760" cy="1226624"/>
          </a:xfrm>
          <a:prstGeom prst="rect">
            <a:avLst/>
          </a:prstGeom>
        </p:spPr>
      </p:pic>
      <p:sp>
        <p:nvSpPr>
          <p:cNvPr id="9" name="TextBox 9"/>
          <p:cNvSpPr txBox="1"/>
          <p:nvPr/>
        </p:nvSpPr>
        <p:spPr>
          <a:xfrm>
            <a:off x="0" y="5095454"/>
            <a:ext cx="6444304" cy="20821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można to zastąpić również prostym słownikiem, gdzie kluczami będą wartości do zamiany, a wartościami odpowiadające im nowe wartości</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6846566" y="7171898"/>
            <a:ext cx="2729129" cy="2585849"/>
          </a:xfrm>
          <a:custGeom>
            <a:avLst/>
            <a:gdLst/>
            <a:ahLst/>
            <a:cxnLst/>
            <a:rect l="l" t="t" r="r" b="b"/>
            <a:pathLst>
              <a:path w="2729129" h="2585849">
                <a:moveTo>
                  <a:pt x="0" y="0"/>
                </a:moveTo>
                <a:lnTo>
                  <a:pt x="2729129" y="0"/>
                </a:lnTo>
                <a:lnTo>
                  <a:pt x="2729129" y="2585849"/>
                </a:lnTo>
                <a:lnTo>
                  <a:pt x="0" y="2585849"/>
                </a:lnTo>
                <a:lnTo>
                  <a:pt x="0" y="0"/>
                </a:lnTo>
                <a:close/>
              </a:path>
            </a:pathLst>
          </a:custGeom>
          <a:blipFill>
            <a:blip r:embed="rId2"/>
            <a:stretch>
              <a:fillRect/>
            </a:stretch>
          </a:blipFill>
        </p:spPr>
        <p:txBody>
          <a:bodyPr/>
          <a:lstStyle/>
          <a:p>
            <a:endParaRPr lang="pl-PL"/>
          </a:p>
        </p:txBody>
      </p:sp>
      <p:sp>
        <p:nvSpPr>
          <p:cNvPr id="3" name="Freeform 3"/>
          <p:cNvSpPr/>
          <p:nvPr/>
        </p:nvSpPr>
        <p:spPr>
          <a:xfrm rot="-6185645">
            <a:off x="-1867548" y="60686"/>
            <a:ext cx="9901401" cy="8812247"/>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3">
              <a:alphaModFix amt="60000"/>
            </a:blip>
            <a:stretch>
              <a:fillRect/>
            </a:stretch>
          </a:blipFill>
        </p:spPr>
        <p:txBody>
          <a:bodyPr/>
          <a:lstStyle/>
          <a:p>
            <a:endParaRPr lang="pl-PL"/>
          </a:p>
        </p:txBody>
      </p:sp>
      <p:sp>
        <p:nvSpPr>
          <p:cNvPr id="4" name="Freeform 4"/>
          <p:cNvSpPr/>
          <p:nvPr/>
        </p:nvSpPr>
        <p:spPr>
          <a:xfrm rot="-447366">
            <a:off x="7083089" y="303005"/>
            <a:ext cx="1517793" cy="1451390"/>
          </a:xfrm>
          <a:custGeom>
            <a:avLst/>
            <a:gdLst/>
            <a:ahLst/>
            <a:cxnLst/>
            <a:rect l="l" t="t" r="r" b="b"/>
            <a:pathLst>
              <a:path w="1517793" h="1451390">
                <a:moveTo>
                  <a:pt x="0" y="0"/>
                </a:moveTo>
                <a:lnTo>
                  <a:pt x="1517794" y="0"/>
                </a:lnTo>
                <a:lnTo>
                  <a:pt x="1517794" y="1451390"/>
                </a:lnTo>
                <a:lnTo>
                  <a:pt x="0" y="1451390"/>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Renaming Axis Indexes</a:t>
              </a:r>
            </a:p>
          </p:txBody>
        </p:sp>
      </p:grpSp>
      <p:sp>
        <p:nvSpPr>
          <p:cNvPr id="8" name="Freeform 8"/>
          <p:cNvSpPr/>
          <p:nvPr/>
        </p:nvSpPr>
        <p:spPr>
          <a:xfrm>
            <a:off x="10800052" y="1028700"/>
            <a:ext cx="6459248" cy="9035551"/>
          </a:xfrm>
          <a:custGeom>
            <a:avLst/>
            <a:gdLst/>
            <a:ahLst/>
            <a:cxnLst/>
            <a:rect l="l" t="t" r="r" b="b"/>
            <a:pathLst>
              <a:path w="6459248" h="9035551">
                <a:moveTo>
                  <a:pt x="0" y="0"/>
                </a:moveTo>
                <a:lnTo>
                  <a:pt x="6459248" y="0"/>
                </a:lnTo>
                <a:lnTo>
                  <a:pt x="6459248" y="9035551"/>
                </a:lnTo>
                <a:lnTo>
                  <a:pt x="0" y="9035551"/>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TextBox 9"/>
          <p:cNvSpPr txBox="1"/>
          <p:nvPr/>
        </p:nvSpPr>
        <p:spPr>
          <a:xfrm>
            <a:off x="851987" y="3685196"/>
            <a:ext cx="8496300" cy="2082165"/>
          </a:xfrm>
          <a:prstGeom prst="rect">
            <a:avLst/>
          </a:prstGeom>
        </p:spPr>
        <p:txBody>
          <a:bodyPr lIns="0" tIns="0" rIns="0" bIns="0" rtlCol="0" anchor="t">
            <a:spAutoFit/>
          </a:bodyPr>
          <a:lstStyle/>
          <a:p>
            <a:pPr>
              <a:lnSpc>
                <a:spcPts val="3359"/>
              </a:lnSpc>
            </a:pPr>
            <a:r>
              <a:rPr lang="en-US" sz="2400">
                <a:solidFill>
                  <a:srgbClr val="FFFFFF"/>
                </a:solidFill>
                <a:latin typeface="Emblema One"/>
              </a:rPr>
              <a:t>Indeksy oraz nazwy kolumn w </a:t>
            </a:r>
            <a:r>
              <a:rPr lang="en-US" sz="2400">
                <a:solidFill>
                  <a:srgbClr val="38B6FF"/>
                </a:solidFill>
                <a:latin typeface="Emblema One"/>
              </a:rPr>
              <a:t>Pandas</a:t>
            </a:r>
            <a:r>
              <a:rPr lang="en-US" sz="2400">
                <a:solidFill>
                  <a:srgbClr val="FFFFFF"/>
                </a:solidFill>
                <a:latin typeface="Emblema One"/>
              </a:rPr>
              <a:t> posiadają wbudowaną metodę </a:t>
            </a:r>
            <a:r>
              <a:rPr lang="en-US" sz="2400">
                <a:solidFill>
                  <a:srgbClr val="38B6FF"/>
                </a:solidFill>
                <a:latin typeface="Emblema One"/>
              </a:rPr>
              <a:t>map()</a:t>
            </a:r>
            <a:r>
              <a:rPr lang="en-US" sz="2400">
                <a:solidFill>
                  <a:srgbClr val="FFFFFF"/>
                </a:solidFill>
                <a:latin typeface="Emblema One"/>
              </a:rPr>
              <a:t>, która pozwala zastosować podaną jako argument funkcję do każdego elementu znajdującego się w </a:t>
            </a:r>
            <a:r>
              <a:rPr lang="en-US" sz="2400">
                <a:solidFill>
                  <a:srgbClr val="38B6FF"/>
                </a:solidFill>
                <a:latin typeface="Emblema One"/>
              </a:rPr>
              <a:t>Index Object</a:t>
            </a:r>
          </a:p>
        </p:txBody>
      </p:sp>
      <p:pic>
        <p:nvPicPr>
          <p:cNvPr id="10" name="Picture 10"/>
          <p:cNvPicPr>
            <a:picLocks noChangeAspect="1"/>
          </p:cNvPicPr>
          <p:nvPr/>
        </p:nvPicPr>
        <p:blipFill>
          <a:blip r:embed="rId6"/>
          <a:srcRect/>
          <a:stretch>
            <a:fillRect/>
          </a:stretch>
        </p:blipFill>
        <p:spPr>
          <a:xfrm>
            <a:off x="9400050" y="4466810"/>
            <a:ext cx="1400002" cy="273000"/>
          </a:xfrm>
          <a:prstGeom prst="rect">
            <a:avLst/>
          </a:prstGeom>
        </p:spPr>
      </p:pic>
      <p:pic>
        <p:nvPicPr>
          <p:cNvPr id="11" name="Picture 11"/>
          <p:cNvPicPr>
            <a:picLocks noChangeAspect="1"/>
          </p:cNvPicPr>
          <p:nvPr/>
        </p:nvPicPr>
        <p:blipFill>
          <a:blip r:embed="rId6"/>
          <a:srcRect/>
          <a:stretch>
            <a:fillRect/>
          </a:stretch>
        </p:blipFill>
        <p:spPr>
          <a:xfrm>
            <a:off x="9400050" y="7348723"/>
            <a:ext cx="1400002" cy="273000"/>
          </a:xfrm>
          <a:prstGeom prst="rect">
            <a:avLst/>
          </a:prstGeom>
        </p:spPr>
      </p:pic>
      <p:sp>
        <p:nvSpPr>
          <p:cNvPr id="12" name="TextBox 12"/>
          <p:cNvSpPr txBox="1"/>
          <p:nvPr/>
        </p:nvSpPr>
        <p:spPr>
          <a:xfrm>
            <a:off x="903750" y="6839428"/>
            <a:ext cx="8496300" cy="1243965"/>
          </a:xfrm>
          <a:prstGeom prst="rect">
            <a:avLst/>
          </a:prstGeom>
        </p:spPr>
        <p:txBody>
          <a:bodyPr lIns="0" tIns="0" rIns="0" bIns="0" rtlCol="0" anchor="t">
            <a:spAutoFit/>
          </a:bodyPr>
          <a:lstStyle/>
          <a:p>
            <a:pPr>
              <a:lnSpc>
                <a:spcPts val="3359"/>
              </a:lnSpc>
            </a:pPr>
            <a:r>
              <a:rPr lang="en-US" sz="2400">
                <a:solidFill>
                  <a:srgbClr val="FFFFFF"/>
                </a:solidFill>
                <a:latin typeface="Emblema One"/>
              </a:rPr>
              <a:t>podobny resultat możemy uzyskać metodą </a:t>
            </a:r>
            <a:r>
              <a:rPr lang="en-US" sz="2400">
                <a:solidFill>
                  <a:srgbClr val="38B6FF"/>
                </a:solidFill>
                <a:latin typeface="Emblema One"/>
              </a:rPr>
              <a:t>rename()</a:t>
            </a:r>
            <a:r>
              <a:rPr lang="en-US" sz="2400">
                <a:solidFill>
                  <a:srgbClr val="FFFFFF"/>
                </a:solidFill>
                <a:latin typeface="Emblema One"/>
              </a:rPr>
              <a:t>, która pozwala nam zastosować odmienne funkcję dla indeksów oraz kolumn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grpSp>
        <p:nvGrpSpPr>
          <p:cNvPr id="6" name="Group 6"/>
          <p:cNvGrpSpPr/>
          <p:nvPr/>
        </p:nvGrpSpPr>
        <p:grpSpPr>
          <a:xfrm>
            <a:off x="274193" y="201797"/>
            <a:ext cx="16285299" cy="826903"/>
            <a:chOff x="0" y="0"/>
            <a:chExt cx="21713732" cy="1102537"/>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String Object Methods</a:t>
              </a:r>
            </a:p>
          </p:txBody>
        </p:sp>
      </p:grpSp>
      <p:sp>
        <p:nvSpPr>
          <p:cNvPr id="9" name="Freeform 9"/>
          <p:cNvSpPr/>
          <p:nvPr/>
        </p:nvSpPr>
        <p:spPr>
          <a:xfrm>
            <a:off x="5992282" y="1186475"/>
            <a:ext cx="6303436" cy="9004909"/>
          </a:xfrm>
          <a:custGeom>
            <a:avLst/>
            <a:gdLst/>
            <a:ahLst/>
            <a:cxnLst/>
            <a:rect l="l" t="t" r="r" b="b"/>
            <a:pathLst>
              <a:path w="6303436" h="9004909">
                <a:moveTo>
                  <a:pt x="0" y="0"/>
                </a:moveTo>
                <a:lnTo>
                  <a:pt x="6303436" y="0"/>
                </a:lnTo>
                <a:lnTo>
                  <a:pt x="6303436" y="9004909"/>
                </a:lnTo>
                <a:lnTo>
                  <a:pt x="0" y="9004909"/>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10" name="Picture 10"/>
          <p:cNvPicPr>
            <a:picLocks noChangeAspect="1"/>
          </p:cNvPicPr>
          <p:nvPr/>
        </p:nvPicPr>
        <p:blipFill>
          <a:blip r:embed="rId6"/>
          <a:srcRect/>
          <a:stretch>
            <a:fillRect/>
          </a:stretch>
        </p:blipFill>
        <p:spPr>
          <a:xfrm rot="9247341">
            <a:off x="12496013" y="2910598"/>
            <a:ext cx="1085519" cy="1167225"/>
          </a:xfrm>
          <a:prstGeom prst="rect">
            <a:avLst/>
          </a:prstGeom>
        </p:spPr>
      </p:pic>
      <p:sp>
        <p:nvSpPr>
          <p:cNvPr id="11" name="TextBox 11"/>
          <p:cNvSpPr txBox="1"/>
          <p:nvPr/>
        </p:nvSpPr>
        <p:spPr>
          <a:xfrm>
            <a:off x="12295718" y="3819946"/>
            <a:ext cx="5931709" cy="824865"/>
          </a:xfrm>
          <a:prstGeom prst="rect">
            <a:avLst/>
          </a:prstGeom>
        </p:spPr>
        <p:txBody>
          <a:bodyPr lIns="0" tIns="0" rIns="0" bIns="0" rtlCol="0" anchor="t">
            <a:spAutoFit/>
          </a:bodyPr>
          <a:lstStyle/>
          <a:p>
            <a:pPr algn="ctr">
              <a:lnSpc>
                <a:spcPts val="3359"/>
              </a:lnSpc>
            </a:pPr>
            <a:r>
              <a:rPr lang="en-US" sz="2400">
                <a:solidFill>
                  <a:srgbClr val="38B6FF"/>
                </a:solidFill>
                <a:latin typeface="Emblema One"/>
              </a:rPr>
              <a:t>strip()</a:t>
            </a:r>
            <a:r>
              <a:rPr lang="en-US" sz="2400">
                <a:solidFill>
                  <a:srgbClr val="FFFFFF"/>
                </a:solidFill>
                <a:latin typeface="Emblema One"/>
              </a:rPr>
              <a:t> stosowane jest do usunięcia spacji</a:t>
            </a:r>
          </a:p>
        </p:txBody>
      </p:sp>
      <p:pic>
        <p:nvPicPr>
          <p:cNvPr id="12" name="Picture 12"/>
          <p:cNvPicPr>
            <a:picLocks noChangeAspect="1"/>
          </p:cNvPicPr>
          <p:nvPr/>
        </p:nvPicPr>
        <p:blipFill>
          <a:blip r:embed="rId6"/>
          <a:srcRect/>
          <a:stretch>
            <a:fillRect/>
          </a:stretch>
        </p:blipFill>
        <p:spPr>
          <a:xfrm rot="-824406">
            <a:off x="4195230" y="5310349"/>
            <a:ext cx="1614037" cy="1735524"/>
          </a:xfrm>
          <a:prstGeom prst="rect">
            <a:avLst/>
          </a:prstGeom>
        </p:spPr>
      </p:pic>
      <p:sp>
        <p:nvSpPr>
          <p:cNvPr id="13" name="TextBox 13"/>
          <p:cNvSpPr txBox="1"/>
          <p:nvPr/>
        </p:nvSpPr>
        <p:spPr>
          <a:xfrm>
            <a:off x="-141998" y="3767923"/>
            <a:ext cx="6328631" cy="16630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różnica pomiędzy </a:t>
            </a:r>
            <a:r>
              <a:rPr lang="en-US" sz="2400">
                <a:solidFill>
                  <a:srgbClr val="38B6FF"/>
                </a:solidFill>
                <a:latin typeface="Emblema One"/>
              </a:rPr>
              <a:t>index()</a:t>
            </a:r>
            <a:r>
              <a:rPr lang="en-US" sz="2400">
                <a:solidFill>
                  <a:srgbClr val="FFFFFF"/>
                </a:solidFill>
                <a:latin typeface="Emblema One"/>
              </a:rPr>
              <a:t> a </a:t>
            </a:r>
            <a:r>
              <a:rPr lang="en-US" sz="2400">
                <a:solidFill>
                  <a:srgbClr val="38B6FF"/>
                </a:solidFill>
                <a:latin typeface="Emblema One"/>
              </a:rPr>
              <a:t>find()</a:t>
            </a:r>
            <a:r>
              <a:rPr lang="en-US" sz="2400">
                <a:solidFill>
                  <a:srgbClr val="FFFFFF"/>
                </a:solidFill>
                <a:latin typeface="Emblema One"/>
              </a:rPr>
              <a:t> jest taka, że </a:t>
            </a:r>
            <a:r>
              <a:rPr lang="en-US" sz="2400">
                <a:solidFill>
                  <a:srgbClr val="38B6FF"/>
                </a:solidFill>
                <a:latin typeface="Emblema One"/>
              </a:rPr>
              <a:t>index()</a:t>
            </a:r>
            <a:r>
              <a:rPr lang="en-US" sz="2400">
                <a:solidFill>
                  <a:srgbClr val="FFFFFF"/>
                </a:solidFill>
                <a:latin typeface="Emblema One"/>
              </a:rPr>
              <a:t> gdy nie znajdzie danego substring-a w string-u zwróci błąd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2758421" y="-4071960"/>
            <a:ext cx="7995755" cy="7575978"/>
          </a:xfrm>
          <a:custGeom>
            <a:avLst/>
            <a:gdLst/>
            <a:ahLst/>
            <a:cxnLst/>
            <a:rect l="l" t="t" r="r" b="b"/>
            <a:pathLst>
              <a:path w="7995755" h="7575978">
                <a:moveTo>
                  <a:pt x="0" y="0"/>
                </a:moveTo>
                <a:lnTo>
                  <a:pt x="7995755" y="0"/>
                </a:lnTo>
                <a:lnTo>
                  <a:pt x="7995755"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6027215" y="834177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6" name="Freeform 6"/>
          <p:cNvSpPr/>
          <p:nvPr/>
        </p:nvSpPr>
        <p:spPr>
          <a:xfrm>
            <a:off x="7086600"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5000"/>
              <a:extLst>
                <a:ext uri="{96DAC541-7B7A-43D3-8B79-37D633B846F1}">
                  <asvg:svgBlip xmlns:asvg="http://schemas.microsoft.com/office/drawing/2016/SVG/main" r:embed="rId6"/>
                </a:ext>
              </a:extLst>
            </a:blip>
            <a:stretch>
              <a:fillRect/>
            </a:stretch>
          </a:blipFill>
        </p:spPr>
        <p:txBody>
          <a:bodyPr/>
          <a:lstStyle/>
          <a:p>
            <a:endParaRPr lang="pl-PL"/>
          </a:p>
        </p:txBody>
      </p:sp>
      <p:sp>
        <p:nvSpPr>
          <p:cNvPr id="7" name="TextBox 7"/>
          <p:cNvSpPr txBox="1"/>
          <p:nvPr/>
        </p:nvSpPr>
        <p:spPr>
          <a:xfrm>
            <a:off x="5341661" y="4264978"/>
            <a:ext cx="7604678" cy="1576069"/>
          </a:xfrm>
          <a:prstGeom prst="rect">
            <a:avLst/>
          </a:prstGeom>
        </p:spPr>
        <p:txBody>
          <a:bodyPr lIns="0" tIns="0" rIns="0" bIns="0" rtlCol="0" anchor="t">
            <a:spAutoFit/>
          </a:bodyPr>
          <a:lstStyle/>
          <a:p>
            <a:pPr algn="ctr">
              <a:lnSpc>
                <a:spcPts val="12880"/>
              </a:lnSpc>
            </a:pPr>
            <a:r>
              <a:rPr lang="en-US" sz="9200">
                <a:solidFill>
                  <a:srgbClr val="366994"/>
                </a:solidFill>
                <a:latin typeface="Emblema One"/>
              </a:rPr>
              <a:t>MatPlotLib</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sp>
        <p:nvSpPr>
          <p:cNvPr id="6" name="AutoShape 6"/>
          <p:cNvSpPr/>
          <p:nvPr/>
        </p:nvSpPr>
        <p:spPr>
          <a:xfrm>
            <a:off x="476557" y="903907"/>
            <a:ext cx="10326859" cy="0"/>
          </a:xfrm>
          <a:prstGeom prst="line">
            <a:avLst/>
          </a:prstGeom>
          <a:ln w="38100" cap="flat">
            <a:solidFill>
              <a:srgbClr val="FFFFFF"/>
            </a:solidFill>
            <a:prstDash val="solid"/>
            <a:headEnd type="none" w="sm" len="sm"/>
            <a:tailEnd type="none" w="sm" len="sm"/>
          </a:ln>
        </p:spPr>
        <p:txBody>
          <a:bodyPr/>
          <a:lstStyle/>
          <a:p>
            <a:endParaRPr lang="pl-PL"/>
          </a:p>
        </p:txBody>
      </p:sp>
      <p:sp>
        <p:nvSpPr>
          <p:cNvPr id="7" name="Freeform 7"/>
          <p:cNvSpPr/>
          <p:nvPr/>
        </p:nvSpPr>
        <p:spPr>
          <a:xfrm rot="233126">
            <a:off x="5523931" y="2918965"/>
            <a:ext cx="3292208" cy="2382736"/>
          </a:xfrm>
          <a:custGeom>
            <a:avLst/>
            <a:gdLst/>
            <a:ahLst/>
            <a:cxnLst/>
            <a:rect l="l" t="t" r="r" b="b"/>
            <a:pathLst>
              <a:path w="3292208" h="2382736">
                <a:moveTo>
                  <a:pt x="0" y="0"/>
                </a:moveTo>
                <a:lnTo>
                  <a:pt x="3292208" y="0"/>
                </a:lnTo>
                <a:lnTo>
                  <a:pt x="3292208" y="2382736"/>
                </a:lnTo>
                <a:lnTo>
                  <a:pt x="0" y="23827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8" name="TextBox 8"/>
          <p:cNvSpPr txBox="1"/>
          <p:nvPr/>
        </p:nvSpPr>
        <p:spPr>
          <a:xfrm>
            <a:off x="476522" y="205734"/>
            <a:ext cx="16465276" cy="562102"/>
          </a:xfrm>
          <a:prstGeom prst="rect">
            <a:avLst/>
          </a:prstGeom>
        </p:spPr>
        <p:txBody>
          <a:bodyPr lIns="0" tIns="0" rIns="0" bIns="0" rtlCol="0" anchor="t">
            <a:spAutoFit/>
          </a:bodyPr>
          <a:lstStyle/>
          <a:p>
            <a:pPr>
              <a:lnSpc>
                <a:spcPts val="4484"/>
              </a:lnSpc>
            </a:pPr>
            <a:r>
              <a:rPr lang="en-US" sz="3800">
                <a:solidFill>
                  <a:srgbClr val="FFFFFF"/>
                </a:solidFill>
                <a:latin typeface="Emblema One"/>
              </a:rPr>
              <a:t>Matplotib- wprowadzenie oraz instalacja</a:t>
            </a:r>
          </a:p>
        </p:txBody>
      </p:sp>
      <p:sp>
        <p:nvSpPr>
          <p:cNvPr id="9" name="TextBox 9"/>
          <p:cNvSpPr txBox="1"/>
          <p:nvPr/>
        </p:nvSpPr>
        <p:spPr>
          <a:xfrm>
            <a:off x="583769" y="1250820"/>
            <a:ext cx="12576534" cy="1553845"/>
          </a:xfrm>
          <a:prstGeom prst="rect">
            <a:avLst/>
          </a:prstGeom>
        </p:spPr>
        <p:txBody>
          <a:bodyPr lIns="0" tIns="0" rIns="0" bIns="0" rtlCol="0" anchor="t">
            <a:spAutoFit/>
          </a:bodyPr>
          <a:lstStyle/>
          <a:p>
            <a:pPr>
              <a:lnSpc>
                <a:spcPts val="3079"/>
              </a:lnSpc>
            </a:pPr>
            <a:r>
              <a:rPr lang="en-US" sz="2199">
                <a:solidFill>
                  <a:srgbClr val="FFFFFF"/>
                </a:solidFill>
                <a:latin typeface="Emblema One"/>
              </a:rPr>
              <a:t>Matplotlib jest to biblioteka Python-a umożliwiająca tworzenie wykresów i wizualizację danych. Pozwala na generowanie różnych typów wykresów. Oferuje elastyczność i szeroki zakres możliwości dostosowywania wykresów do swoich potrzeb.</a:t>
            </a:r>
          </a:p>
        </p:txBody>
      </p:sp>
      <p:sp>
        <p:nvSpPr>
          <p:cNvPr id="10" name="TextBox 10"/>
          <p:cNvSpPr txBox="1"/>
          <p:nvPr/>
        </p:nvSpPr>
        <p:spPr>
          <a:xfrm>
            <a:off x="8981691" y="3432093"/>
            <a:ext cx="7960107" cy="4860925"/>
          </a:xfrm>
          <a:prstGeom prst="rect">
            <a:avLst/>
          </a:prstGeom>
        </p:spPr>
        <p:txBody>
          <a:bodyPr lIns="0" tIns="0" rIns="0" bIns="0" rtlCol="0" anchor="t">
            <a:spAutoFit/>
          </a:bodyPr>
          <a:lstStyle/>
          <a:p>
            <a:pPr>
              <a:lnSpc>
                <a:spcPts val="3499"/>
              </a:lnSpc>
            </a:pPr>
            <a:endParaRPr/>
          </a:p>
          <a:p>
            <a:pPr marL="539749" lvl="1" indent="-269875">
              <a:lnSpc>
                <a:spcPts val="3499"/>
              </a:lnSpc>
              <a:buFont typeface="Arial"/>
              <a:buChar char="•"/>
            </a:pPr>
            <a:r>
              <a:rPr lang="en-US" sz="2499">
                <a:solidFill>
                  <a:srgbClr val="FFFFFF"/>
                </a:solidFill>
                <a:latin typeface="Emblema One"/>
              </a:rPr>
              <a:t>Jeżeli używamy menedżera pakietów PIP to wierszu poleceń wystarczy wpisać:</a:t>
            </a:r>
          </a:p>
          <a:p>
            <a:pPr marL="1079499" lvl="2" indent="-359833">
              <a:lnSpc>
                <a:spcPts val="3499"/>
              </a:lnSpc>
              <a:buFont typeface="Arial"/>
              <a:buChar char="⚬"/>
            </a:pPr>
            <a:r>
              <a:rPr lang="en-US" sz="2499">
                <a:solidFill>
                  <a:srgbClr val="38B6FF"/>
                </a:solidFill>
                <a:latin typeface="Paytone One"/>
              </a:rPr>
              <a:t>pip install matplotlib</a:t>
            </a:r>
          </a:p>
          <a:p>
            <a:pPr marL="539749" lvl="1" indent="-269875">
              <a:lnSpc>
                <a:spcPts val="3499"/>
              </a:lnSpc>
              <a:buFont typeface="Arial"/>
              <a:buChar char="•"/>
            </a:pPr>
            <a:r>
              <a:rPr lang="en-US" sz="2499">
                <a:solidFill>
                  <a:srgbClr val="FFFFFF"/>
                </a:solidFill>
                <a:latin typeface="Emblema One"/>
              </a:rPr>
              <a:t>Przyjęło się importować bibliotekę Pandas w poniższy sposób:</a:t>
            </a:r>
          </a:p>
          <a:p>
            <a:pPr marL="1079499" lvl="2" indent="-359833">
              <a:lnSpc>
                <a:spcPts val="3499"/>
              </a:lnSpc>
              <a:buFont typeface="Arial"/>
              <a:buChar char="⚬"/>
            </a:pPr>
            <a:r>
              <a:rPr lang="en-US" sz="2499">
                <a:solidFill>
                  <a:srgbClr val="38B6FF"/>
                </a:solidFill>
                <a:latin typeface="Paytone One"/>
              </a:rPr>
              <a:t>import matplotlib.pyplot as plt </a:t>
            </a:r>
            <a:r>
              <a:rPr lang="en-US" sz="2499">
                <a:solidFill>
                  <a:srgbClr val="FFFFFF"/>
                </a:solidFill>
                <a:latin typeface="Paytone One"/>
              </a:rPr>
              <a:t>(w submodule pyplot znajduję się znacząca większość istotnej funkcjonalności całej biblioteki)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5624184">
            <a:off x="7998751" y="-2108416"/>
            <a:ext cx="9054625" cy="8058616"/>
          </a:xfrm>
          <a:custGeom>
            <a:avLst/>
            <a:gdLst/>
            <a:ahLst/>
            <a:cxnLst/>
            <a:rect l="l" t="t" r="r" b="b"/>
            <a:pathLst>
              <a:path w="9054625" h="8058616">
                <a:moveTo>
                  <a:pt x="0" y="0"/>
                </a:moveTo>
                <a:lnTo>
                  <a:pt x="9054624" y="0"/>
                </a:lnTo>
                <a:lnTo>
                  <a:pt x="9054624" y="8058616"/>
                </a:lnTo>
                <a:lnTo>
                  <a:pt x="0" y="8058616"/>
                </a:lnTo>
                <a:lnTo>
                  <a:pt x="0" y="0"/>
                </a:lnTo>
                <a:close/>
              </a:path>
            </a:pathLst>
          </a:custGeom>
          <a:blipFill>
            <a:blip r:embed="rId2">
              <a:alphaModFix amt="56000"/>
            </a:blip>
            <a:stretch>
              <a:fillRect/>
            </a:stretch>
          </a:blipFill>
        </p:spPr>
        <p:txBody>
          <a:bodyPr/>
          <a:lstStyle/>
          <a:p>
            <a:endParaRPr lang="pl-PL"/>
          </a:p>
        </p:txBody>
      </p:sp>
      <p:sp>
        <p:nvSpPr>
          <p:cNvPr id="3" name="Freeform 3"/>
          <p:cNvSpPr/>
          <p:nvPr/>
        </p:nvSpPr>
        <p:spPr>
          <a:xfrm rot="-5017281">
            <a:off x="7304671" y="971407"/>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alphaModFix amt="65999"/>
            </a:blip>
            <a:stretch>
              <a:fillRect/>
            </a:stretch>
          </a:blipFill>
        </p:spPr>
        <p:txBody>
          <a:bodyPr/>
          <a:lstStyle/>
          <a:p>
            <a:endParaRPr lang="pl-PL"/>
          </a:p>
        </p:txBody>
      </p:sp>
      <p:sp>
        <p:nvSpPr>
          <p:cNvPr id="4" name="Freeform 4"/>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txBody>
          <a:bodyPr/>
          <a:lstStyle/>
          <a:p>
            <a:endParaRPr lang="pl-PL"/>
          </a:p>
        </p:txBody>
      </p:sp>
      <p:sp>
        <p:nvSpPr>
          <p:cNvPr id="5" name="AutoShape 5"/>
          <p:cNvSpPr/>
          <p:nvPr/>
        </p:nvSpPr>
        <p:spPr>
          <a:xfrm>
            <a:off x="284031" y="1939942"/>
            <a:ext cx="10278860" cy="1905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283996" y="253365"/>
            <a:ext cx="16378919" cy="1464945"/>
          </a:xfrm>
          <a:prstGeom prst="rect">
            <a:avLst/>
          </a:prstGeom>
        </p:spPr>
        <p:txBody>
          <a:bodyPr lIns="0" tIns="0" rIns="0" bIns="0" rtlCol="0" anchor="t">
            <a:spAutoFit/>
          </a:bodyPr>
          <a:lstStyle/>
          <a:p>
            <a:pPr>
              <a:lnSpc>
                <a:spcPts val="5880"/>
              </a:lnSpc>
            </a:pPr>
            <a:r>
              <a:rPr lang="en-US" sz="4200">
                <a:solidFill>
                  <a:srgbClr val="FFFFFF"/>
                </a:solidFill>
                <a:latin typeface="Emblema One"/>
              </a:rPr>
              <a:t>W jakich obszarach wykorzystuje się rozwiązania Data Science?</a:t>
            </a:r>
          </a:p>
        </p:txBody>
      </p:sp>
      <p:grpSp>
        <p:nvGrpSpPr>
          <p:cNvPr id="7" name="Group 7"/>
          <p:cNvGrpSpPr/>
          <p:nvPr/>
        </p:nvGrpSpPr>
        <p:grpSpPr>
          <a:xfrm>
            <a:off x="156869" y="2178067"/>
            <a:ext cx="18008566" cy="5711491"/>
            <a:chOff x="0" y="0"/>
            <a:chExt cx="24011421" cy="7615321"/>
          </a:xfrm>
        </p:grpSpPr>
        <p:grpSp>
          <p:nvGrpSpPr>
            <p:cNvPr id="8" name="Group 8"/>
            <p:cNvGrpSpPr/>
            <p:nvPr/>
          </p:nvGrpSpPr>
          <p:grpSpPr>
            <a:xfrm>
              <a:off x="0" y="0"/>
              <a:ext cx="1146278" cy="705407"/>
              <a:chOff x="0" y="0"/>
              <a:chExt cx="1320790" cy="812800"/>
            </a:xfrm>
          </p:grpSpPr>
          <p:sp>
            <p:nvSpPr>
              <p:cNvPr id="9" name="Freeform 9"/>
              <p:cNvSpPr/>
              <p:nvPr/>
            </p:nvSpPr>
            <p:spPr>
              <a:xfrm>
                <a:off x="0" y="0"/>
                <a:ext cx="1320790" cy="812800"/>
              </a:xfrm>
              <a:custGeom>
                <a:avLst/>
                <a:gdLst/>
                <a:ahLst/>
                <a:cxnLst/>
                <a:rect l="l" t="t" r="r" b="b"/>
                <a:pathLst>
                  <a:path w="1320790" h="81280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txBody>
              <a:bodyPr/>
              <a:lstStyle/>
              <a:p>
                <a:endParaRPr lang="pl-PL"/>
              </a:p>
            </p:txBody>
          </p:sp>
          <p:sp>
            <p:nvSpPr>
              <p:cNvPr id="10" name="TextBox 10"/>
              <p:cNvSpPr txBox="1"/>
              <p:nvPr/>
            </p:nvSpPr>
            <p:spPr>
              <a:xfrm>
                <a:off x="0" y="155575"/>
                <a:ext cx="1219190" cy="454025"/>
              </a:xfrm>
              <a:prstGeom prst="rect">
                <a:avLst/>
              </a:prstGeom>
            </p:spPr>
            <p:txBody>
              <a:bodyPr lIns="50800" tIns="50800" rIns="50800" bIns="50800" rtlCol="0" anchor="ctr"/>
              <a:lstStyle/>
              <a:p>
                <a:pPr algn="ctr">
                  <a:lnSpc>
                    <a:spcPts val="3079"/>
                  </a:lnSpc>
                </a:pPr>
                <a:endParaRPr/>
              </a:p>
            </p:txBody>
          </p:sp>
        </p:grpSp>
        <p:sp>
          <p:nvSpPr>
            <p:cNvPr id="11" name="TextBox 11"/>
            <p:cNvSpPr txBox="1"/>
            <p:nvPr/>
          </p:nvSpPr>
          <p:spPr>
            <a:xfrm>
              <a:off x="1467025" y="66318"/>
              <a:ext cx="466867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E-commerce</a:t>
              </a:r>
            </a:p>
          </p:txBody>
        </p:sp>
        <p:sp>
          <p:nvSpPr>
            <p:cNvPr id="12" name="TextBox 12"/>
            <p:cNvSpPr txBox="1"/>
            <p:nvPr/>
          </p:nvSpPr>
          <p:spPr>
            <a:xfrm>
              <a:off x="1467025" y="657782"/>
              <a:ext cx="22544396" cy="1389592"/>
            </a:xfrm>
            <a:prstGeom prst="rect">
              <a:avLst/>
            </a:prstGeom>
          </p:spPr>
          <p:txBody>
            <a:bodyPr lIns="0" tIns="0" rIns="0" bIns="0" rtlCol="0" anchor="t">
              <a:spAutoFit/>
            </a:bodyPr>
            <a:lstStyle/>
            <a:p>
              <a:pPr>
                <a:lnSpc>
                  <a:spcPts val="2800"/>
                </a:lnSpc>
              </a:pPr>
              <a:r>
                <a:rPr lang="en-US" sz="2000">
                  <a:solidFill>
                    <a:srgbClr val="FFFFFF"/>
                  </a:solidFill>
                  <a:latin typeface="Emblema One"/>
                </a:rPr>
                <a:t>Internetowe sklepy posiadają zdolność analizowania zachowań oraz preferencji zakupowych klientów, co stanowi kluczowy element optymalizacji oferty produktowej oraz strategii promocyjnych. Wykorzystanie analizy danych umożliwia dodatkowo spersonalizowanie reklam i promocji.</a:t>
              </a:r>
            </a:p>
          </p:txBody>
        </p:sp>
        <p:grpSp>
          <p:nvGrpSpPr>
            <p:cNvPr id="13" name="Group 13"/>
            <p:cNvGrpSpPr/>
            <p:nvPr/>
          </p:nvGrpSpPr>
          <p:grpSpPr>
            <a:xfrm>
              <a:off x="0" y="2314074"/>
              <a:ext cx="1146278" cy="705407"/>
              <a:chOff x="0" y="0"/>
              <a:chExt cx="1320790" cy="812800"/>
            </a:xfrm>
          </p:grpSpPr>
          <p:sp>
            <p:nvSpPr>
              <p:cNvPr id="14" name="Freeform 14"/>
              <p:cNvSpPr/>
              <p:nvPr/>
            </p:nvSpPr>
            <p:spPr>
              <a:xfrm>
                <a:off x="0" y="0"/>
                <a:ext cx="1320790" cy="812800"/>
              </a:xfrm>
              <a:custGeom>
                <a:avLst/>
                <a:gdLst/>
                <a:ahLst/>
                <a:cxnLst/>
                <a:rect l="l" t="t" r="r" b="b"/>
                <a:pathLst>
                  <a:path w="1320790" h="81280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txBody>
              <a:bodyPr/>
              <a:lstStyle/>
              <a:p>
                <a:endParaRPr lang="pl-PL"/>
              </a:p>
            </p:txBody>
          </p:sp>
          <p:sp>
            <p:nvSpPr>
              <p:cNvPr id="15" name="TextBox 15"/>
              <p:cNvSpPr txBox="1"/>
              <p:nvPr/>
            </p:nvSpPr>
            <p:spPr>
              <a:xfrm>
                <a:off x="0" y="155575"/>
                <a:ext cx="1219190" cy="454025"/>
              </a:xfrm>
              <a:prstGeom prst="rect">
                <a:avLst/>
              </a:prstGeom>
            </p:spPr>
            <p:txBody>
              <a:bodyPr lIns="50800" tIns="50800" rIns="50800" bIns="50800" rtlCol="0" anchor="ctr"/>
              <a:lstStyle/>
              <a:p>
                <a:pPr algn="ctr">
                  <a:lnSpc>
                    <a:spcPts val="3079"/>
                  </a:lnSpc>
                </a:pPr>
                <a:endParaRPr/>
              </a:p>
            </p:txBody>
          </p:sp>
        </p:grpSp>
        <p:sp>
          <p:nvSpPr>
            <p:cNvPr id="16" name="TextBox 16"/>
            <p:cNvSpPr txBox="1"/>
            <p:nvPr/>
          </p:nvSpPr>
          <p:spPr>
            <a:xfrm>
              <a:off x="1467025" y="2380392"/>
              <a:ext cx="6288500"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Spedycja oraz logistyka</a:t>
              </a:r>
            </a:p>
          </p:txBody>
        </p:sp>
        <p:sp>
          <p:nvSpPr>
            <p:cNvPr id="17" name="TextBox 17"/>
            <p:cNvSpPr txBox="1"/>
            <p:nvPr/>
          </p:nvSpPr>
          <p:spPr>
            <a:xfrm>
              <a:off x="1467025" y="2971856"/>
              <a:ext cx="22544396" cy="1389592"/>
            </a:xfrm>
            <a:prstGeom prst="rect">
              <a:avLst/>
            </a:prstGeom>
          </p:spPr>
          <p:txBody>
            <a:bodyPr lIns="0" tIns="0" rIns="0" bIns="0" rtlCol="0" anchor="t">
              <a:spAutoFit/>
            </a:bodyPr>
            <a:lstStyle/>
            <a:p>
              <a:pPr>
                <a:lnSpc>
                  <a:spcPts val="2800"/>
                </a:lnSpc>
              </a:pPr>
              <a:r>
                <a:rPr lang="en-US" sz="2000">
                  <a:solidFill>
                    <a:srgbClr val="FFFFFF"/>
                  </a:solidFill>
                  <a:latin typeface="Emblema One"/>
                </a:rPr>
                <a:t>Przedsiębiorstwa kurierskie oraz dostawcy usług logistycznych wykorzystują nauki danych (Data Science) do m.in optymalizacji tras, co przekłada się na istotne oszczędności zarówno czasowe, jak i kosztowe. Analiza danych umożliwia także zidentyfikowanie preferowanego przez klientów sposobu transportu towarów.</a:t>
              </a:r>
            </a:p>
          </p:txBody>
        </p:sp>
        <p:grpSp>
          <p:nvGrpSpPr>
            <p:cNvPr id="18" name="Group 18"/>
            <p:cNvGrpSpPr/>
            <p:nvPr/>
          </p:nvGrpSpPr>
          <p:grpSpPr>
            <a:xfrm>
              <a:off x="0" y="4628147"/>
              <a:ext cx="1146278" cy="705407"/>
              <a:chOff x="0" y="0"/>
              <a:chExt cx="1320790" cy="812800"/>
            </a:xfrm>
          </p:grpSpPr>
          <p:sp>
            <p:nvSpPr>
              <p:cNvPr id="19" name="Freeform 19"/>
              <p:cNvSpPr/>
              <p:nvPr/>
            </p:nvSpPr>
            <p:spPr>
              <a:xfrm>
                <a:off x="0" y="0"/>
                <a:ext cx="1320790" cy="812800"/>
              </a:xfrm>
              <a:custGeom>
                <a:avLst/>
                <a:gdLst/>
                <a:ahLst/>
                <a:cxnLst/>
                <a:rect l="l" t="t" r="r" b="b"/>
                <a:pathLst>
                  <a:path w="1320790" h="81280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txBody>
              <a:bodyPr/>
              <a:lstStyle/>
              <a:p>
                <a:endParaRPr lang="pl-PL"/>
              </a:p>
            </p:txBody>
          </p:sp>
          <p:sp>
            <p:nvSpPr>
              <p:cNvPr id="20" name="TextBox 20"/>
              <p:cNvSpPr txBox="1"/>
              <p:nvPr/>
            </p:nvSpPr>
            <p:spPr>
              <a:xfrm>
                <a:off x="0" y="155575"/>
                <a:ext cx="1219190" cy="454025"/>
              </a:xfrm>
              <a:prstGeom prst="rect">
                <a:avLst/>
              </a:prstGeom>
            </p:spPr>
            <p:txBody>
              <a:bodyPr lIns="50800" tIns="50800" rIns="50800" bIns="50800" rtlCol="0" anchor="ctr"/>
              <a:lstStyle/>
              <a:p>
                <a:pPr algn="ctr">
                  <a:lnSpc>
                    <a:spcPts val="3079"/>
                  </a:lnSpc>
                </a:pPr>
                <a:endParaRPr/>
              </a:p>
            </p:txBody>
          </p:sp>
        </p:grpSp>
        <p:sp>
          <p:nvSpPr>
            <p:cNvPr id="21" name="TextBox 21"/>
            <p:cNvSpPr txBox="1"/>
            <p:nvPr/>
          </p:nvSpPr>
          <p:spPr>
            <a:xfrm>
              <a:off x="1467025" y="4694466"/>
              <a:ext cx="799970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Finanse oraz ubezpieczenia</a:t>
              </a:r>
            </a:p>
          </p:txBody>
        </p:sp>
        <p:sp>
          <p:nvSpPr>
            <p:cNvPr id="22" name="TextBox 22"/>
            <p:cNvSpPr txBox="1"/>
            <p:nvPr/>
          </p:nvSpPr>
          <p:spPr>
            <a:xfrm>
              <a:off x="1467025" y="5285929"/>
              <a:ext cx="22544396" cy="2329392"/>
            </a:xfrm>
            <a:prstGeom prst="rect">
              <a:avLst/>
            </a:prstGeom>
          </p:spPr>
          <p:txBody>
            <a:bodyPr lIns="0" tIns="0" rIns="0" bIns="0" rtlCol="0" anchor="t">
              <a:spAutoFit/>
            </a:bodyPr>
            <a:lstStyle/>
            <a:p>
              <a:pPr>
                <a:lnSpc>
                  <a:spcPts val="2800"/>
                </a:lnSpc>
              </a:pPr>
              <a:r>
                <a:rPr lang="en-US" sz="2000">
                  <a:solidFill>
                    <a:srgbClr val="FFFFFF"/>
                  </a:solidFill>
                  <a:latin typeface="Emblema One"/>
                </a:rPr>
                <a:t>Dziedzina Data Science stanowi wsparcie dla firm z sektora finansowego i ubezpieczeniowego w analizie ryzyka związanego z różnorodnymi decyzjami inwestycyjnymi i polisami ubezpieczeniowymi. Zakres działalności obejmuje m.in. analizę kredytową, ocenę ryzyka ubezpieczeniowego oraz prognozowanie rynkowe. Ponadto, poprzez analizę zgromadzonych danych, możliwe staje się skuteczne wykrywanie nieprawidłowych wzorców, które mogą wskazywać na występowanie oszustw finansowych.</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4111359" y="-336481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txBody>
          <a:bodyPr/>
          <a:lstStyle/>
          <a:p>
            <a:endParaRPr lang="pl-PL"/>
          </a:p>
        </p:txBody>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sp>
        <p:nvSpPr>
          <p:cNvPr id="5" name="Freeform 5"/>
          <p:cNvSpPr/>
          <p:nvPr/>
        </p:nvSpPr>
        <p:spPr>
          <a:xfrm>
            <a:off x="476557" y="2005251"/>
            <a:ext cx="8667443" cy="8149763"/>
          </a:xfrm>
          <a:custGeom>
            <a:avLst/>
            <a:gdLst/>
            <a:ahLst/>
            <a:cxnLst/>
            <a:rect l="l" t="t" r="r" b="b"/>
            <a:pathLst>
              <a:path w="8667443" h="8149763">
                <a:moveTo>
                  <a:pt x="0" y="0"/>
                </a:moveTo>
                <a:lnTo>
                  <a:pt x="8667443" y="0"/>
                </a:lnTo>
                <a:lnTo>
                  <a:pt x="8667443" y="8149763"/>
                </a:lnTo>
                <a:lnTo>
                  <a:pt x="0" y="8149763"/>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6" name="Picture 6"/>
          <p:cNvPicPr>
            <a:picLocks noChangeAspect="1"/>
          </p:cNvPicPr>
          <p:nvPr/>
        </p:nvPicPr>
        <p:blipFill>
          <a:blip r:embed="rId5"/>
          <a:srcRect/>
          <a:stretch>
            <a:fillRect/>
          </a:stretch>
        </p:blipFill>
        <p:spPr>
          <a:xfrm rot="9317608">
            <a:off x="4816594" y="2358882"/>
            <a:ext cx="1908553" cy="333997"/>
          </a:xfrm>
          <a:prstGeom prst="rect">
            <a:avLst/>
          </a:prstGeom>
        </p:spPr>
      </p:pic>
      <p:sp>
        <p:nvSpPr>
          <p:cNvPr id="7" name="Freeform 7"/>
          <p:cNvSpPr/>
          <p:nvPr/>
        </p:nvSpPr>
        <p:spPr>
          <a:xfrm rot="-10800000">
            <a:off x="9254811" y="2763332"/>
            <a:ext cx="188974" cy="1299193"/>
          </a:xfrm>
          <a:custGeom>
            <a:avLst/>
            <a:gdLst/>
            <a:ahLst/>
            <a:cxnLst/>
            <a:rect l="l" t="t" r="r" b="b"/>
            <a:pathLst>
              <a:path w="188974" h="1299193">
                <a:moveTo>
                  <a:pt x="0" y="0"/>
                </a:moveTo>
                <a:lnTo>
                  <a:pt x="188973" y="0"/>
                </a:lnTo>
                <a:lnTo>
                  <a:pt x="188973" y="1299193"/>
                </a:lnTo>
                <a:lnTo>
                  <a:pt x="0" y="12991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l-PL"/>
          </a:p>
        </p:txBody>
      </p:sp>
      <p:grpSp>
        <p:nvGrpSpPr>
          <p:cNvPr id="8" name="Group 8"/>
          <p:cNvGrpSpPr/>
          <p:nvPr/>
        </p:nvGrpSpPr>
        <p:grpSpPr>
          <a:xfrm>
            <a:off x="476522" y="162363"/>
            <a:ext cx="16465276" cy="794439"/>
            <a:chOff x="0" y="0"/>
            <a:chExt cx="21953702" cy="1059253"/>
          </a:xfrm>
        </p:grpSpPr>
        <p:sp>
          <p:nvSpPr>
            <p:cNvPr id="9" name="AutoShape 9"/>
            <p:cNvSpPr/>
            <p:nvPr/>
          </p:nvSpPr>
          <p:spPr>
            <a:xfrm>
              <a:off x="47" y="1033853"/>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10" name="TextBox 10"/>
            <p:cNvSpPr txBox="1"/>
            <p:nvPr/>
          </p:nvSpPr>
          <p:spPr>
            <a:xfrm>
              <a:off x="0" y="0"/>
              <a:ext cx="21953702" cy="852424"/>
            </a:xfrm>
            <a:prstGeom prst="rect">
              <a:avLst/>
            </a:prstGeom>
          </p:spPr>
          <p:txBody>
            <a:bodyPr lIns="0" tIns="0" rIns="0" bIns="0" rtlCol="0" anchor="t">
              <a:spAutoFit/>
            </a:bodyPr>
            <a:lstStyle/>
            <a:p>
              <a:pPr>
                <a:lnSpc>
                  <a:spcPts val="4955"/>
                </a:lnSpc>
              </a:pPr>
              <a:r>
                <a:rPr lang="en-US" sz="4200">
                  <a:solidFill>
                    <a:srgbClr val="FFFFFF"/>
                  </a:solidFill>
                  <a:latin typeface="Emblema One"/>
                </a:rPr>
                <a:t>Matplotib- Figures and Subplots</a:t>
              </a:r>
            </a:p>
          </p:txBody>
        </p:sp>
      </p:grpSp>
      <p:sp>
        <p:nvSpPr>
          <p:cNvPr id="11" name="TextBox 11"/>
          <p:cNvSpPr txBox="1"/>
          <p:nvPr/>
        </p:nvSpPr>
        <p:spPr>
          <a:xfrm>
            <a:off x="476522" y="1066086"/>
            <a:ext cx="11671013"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Wszystkie wykresy tworzone z użyciem biblioteki MatplotLib są umieszczane wewnątrz obiektów </a:t>
            </a:r>
            <a:r>
              <a:rPr lang="en-US" sz="2400">
                <a:solidFill>
                  <a:srgbClr val="38B6FF"/>
                </a:solidFill>
                <a:latin typeface="Emblema One"/>
              </a:rPr>
              <a:t>Figure </a:t>
            </a:r>
          </a:p>
        </p:txBody>
      </p:sp>
      <p:sp>
        <p:nvSpPr>
          <p:cNvPr id="12" name="TextBox 12"/>
          <p:cNvSpPr txBox="1"/>
          <p:nvPr/>
        </p:nvSpPr>
        <p:spPr>
          <a:xfrm>
            <a:off x="9443784" y="2818560"/>
            <a:ext cx="5088000" cy="12439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tworzenie </a:t>
            </a:r>
            <a:r>
              <a:rPr lang="en-US" sz="2400">
                <a:solidFill>
                  <a:srgbClr val="38B6FF"/>
                </a:solidFill>
                <a:latin typeface="Emblema One"/>
              </a:rPr>
              <a:t>subplot-y </a:t>
            </a:r>
            <a:r>
              <a:rPr lang="en-US" sz="2400">
                <a:solidFill>
                  <a:srgbClr val="FFFFFF"/>
                </a:solidFill>
                <a:latin typeface="Emblema One"/>
              </a:rPr>
              <a:t>w których będziemy osadzać następnie wykresy</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6846566" y="7171898"/>
            <a:ext cx="2729129" cy="2585849"/>
          </a:xfrm>
          <a:custGeom>
            <a:avLst/>
            <a:gdLst/>
            <a:ahLst/>
            <a:cxnLst/>
            <a:rect l="l" t="t" r="r" b="b"/>
            <a:pathLst>
              <a:path w="2729129" h="2585849">
                <a:moveTo>
                  <a:pt x="0" y="0"/>
                </a:moveTo>
                <a:lnTo>
                  <a:pt x="2729129" y="0"/>
                </a:lnTo>
                <a:lnTo>
                  <a:pt x="2729129" y="2585849"/>
                </a:lnTo>
                <a:lnTo>
                  <a:pt x="0" y="2585849"/>
                </a:lnTo>
                <a:lnTo>
                  <a:pt x="0" y="0"/>
                </a:lnTo>
                <a:close/>
              </a:path>
            </a:pathLst>
          </a:custGeom>
          <a:blipFill>
            <a:blip r:embed="rId2"/>
            <a:stretch>
              <a:fillRect/>
            </a:stretch>
          </a:blipFill>
        </p:spPr>
        <p:txBody>
          <a:bodyPr/>
          <a:lstStyle/>
          <a:p>
            <a:endParaRPr lang="pl-PL"/>
          </a:p>
        </p:txBody>
      </p:sp>
      <p:sp>
        <p:nvSpPr>
          <p:cNvPr id="3" name="Freeform 3"/>
          <p:cNvSpPr/>
          <p:nvPr/>
        </p:nvSpPr>
        <p:spPr>
          <a:xfrm rot="-6185645">
            <a:off x="-1867548" y="60686"/>
            <a:ext cx="9901401" cy="8812247"/>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3">
              <a:alphaModFix amt="76000"/>
            </a:blip>
            <a:stretch>
              <a:fillRect/>
            </a:stretch>
          </a:blipFill>
        </p:spPr>
        <p:txBody>
          <a:bodyPr/>
          <a:lstStyle/>
          <a:p>
            <a:endParaRPr lang="pl-PL"/>
          </a:p>
        </p:txBody>
      </p:sp>
      <p:sp>
        <p:nvSpPr>
          <p:cNvPr id="4" name="Freeform 4"/>
          <p:cNvSpPr/>
          <p:nvPr/>
        </p:nvSpPr>
        <p:spPr>
          <a:xfrm rot="-447366">
            <a:off x="7083089" y="303005"/>
            <a:ext cx="1517793" cy="1451390"/>
          </a:xfrm>
          <a:custGeom>
            <a:avLst/>
            <a:gdLst/>
            <a:ahLst/>
            <a:cxnLst/>
            <a:rect l="l" t="t" r="r" b="b"/>
            <a:pathLst>
              <a:path w="1517793" h="1451390">
                <a:moveTo>
                  <a:pt x="0" y="0"/>
                </a:moveTo>
                <a:lnTo>
                  <a:pt x="1517794" y="0"/>
                </a:lnTo>
                <a:lnTo>
                  <a:pt x="1517794" y="1451390"/>
                </a:lnTo>
                <a:lnTo>
                  <a:pt x="0" y="1451390"/>
                </a:lnTo>
                <a:lnTo>
                  <a:pt x="0" y="0"/>
                </a:lnTo>
                <a:close/>
              </a:path>
            </a:pathLst>
          </a:custGeom>
          <a:blipFill>
            <a:blip r:embed="rId4"/>
            <a:stretch>
              <a:fillRect/>
            </a:stretch>
          </a:blipFill>
        </p:spPr>
        <p:txBody>
          <a:bodyPr/>
          <a:lstStyle/>
          <a:p>
            <a:endParaRPr lang="pl-PL"/>
          </a:p>
        </p:txBody>
      </p:sp>
      <p:sp>
        <p:nvSpPr>
          <p:cNvPr id="5" name="Freeform 5"/>
          <p:cNvSpPr/>
          <p:nvPr/>
        </p:nvSpPr>
        <p:spPr>
          <a:xfrm>
            <a:off x="4073926" y="261649"/>
            <a:ext cx="11003537" cy="9763702"/>
          </a:xfrm>
          <a:custGeom>
            <a:avLst/>
            <a:gdLst/>
            <a:ahLst/>
            <a:cxnLst/>
            <a:rect l="l" t="t" r="r" b="b"/>
            <a:pathLst>
              <a:path w="11003537" h="9763702">
                <a:moveTo>
                  <a:pt x="0" y="0"/>
                </a:moveTo>
                <a:lnTo>
                  <a:pt x="11003537" y="0"/>
                </a:lnTo>
                <a:lnTo>
                  <a:pt x="11003537" y="9763702"/>
                </a:lnTo>
                <a:lnTo>
                  <a:pt x="0" y="9763702"/>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6" name="Picture 6"/>
          <p:cNvPicPr>
            <a:picLocks noChangeAspect="1"/>
          </p:cNvPicPr>
          <p:nvPr/>
        </p:nvPicPr>
        <p:blipFill>
          <a:blip r:embed="rId6"/>
          <a:srcRect/>
          <a:stretch>
            <a:fillRect/>
          </a:stretch>
        </p:blipFill>
        <p:spPr>
          <a:xfrm rot="-1470791">
            <a:off x="2128876" y="861702"/>
            <a:ext cx="1908553" cy="333997"/>
          </a:xfrm>
          <a:prstGeom prst="rect">
            <a:avLst/>
          </a:prstGeom>
        </p:spPr>
      </p:pic>
      <p:sp>
        <p:nvSpPr>
          <p:cNvPr id="7" name="TextBox 7"/>
          <p:cNvSpPr txBox="1"/>
          <p:nvPr/>
        </p:nvSpPr>
        <p:spPr>
          <a:xfrm>
            <a:off x="0" y="1528953"/>
            <a:ext cx="4328507" cy="16630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możemy dodawać wykresy również bezpośrednio do </a:t>
            </a:r>
            <a:r>
              <a:rPr lang="en-US" sz="2400">
                <a:solidFill>
                  <a:srgbClr val="38B6FF"/>
                </a:solidFill>
                <a:latin typeface="Emblema One"/>
              </a:rPr>
              <a:t>subplot-ów</a:t>
            </a:r>
          </a:p>
        </p:txBody>
      </p:sp>
      <p:sp>
        <p:nvSpPr>
          <p:cNvPr id="8" name="TextBox 8"/>
          <p:cNvSpPr txBox="1"/>
          <p:nvPr/>
        </p:nvSpPr>
        <p:spPr>
          <a:xfrm>
            <a:off x="9139238" y="4819967"/>
            <a:ext cx="9525" cy="580390"/>
          </a:xfrm>
          <a:prstGeom prst="rect">
            <a:avLst/>
          </a:prstGeom>
        </p:spPr>
        <p:txBody>
          <a:bodyPr lIns="0" tIns="0" rIns="0" bIns="0" rtlCol="0" anchor="t">
            <a:spAutoFit/>
          </a:bodyPr>
          <a:lstStyle/>
          <a:p>
            <a:pPr algn="ctr">
              <a:lnSpc>
                <a:spcPts val="4759"/>
              </a:lnSpc>
            </a:pPr>
            <a:endParaRPr/>
          </a:p>
        </p:txBody>
      </p:sp>
      <p:sp>
        <p:nvSpPr>
          <p:cNvPr id="9" name="TextBox 9"/>
          <p:cNvSpPr txBox="1"/>
          <p:nvPr/>
        </p:nvSpPr>
        <p:spPr>
          <a:xfrm>
            <a:off x="7239953" y="4819967"/>
            <a:ext cx="3808095" cy="580390"/>
          </a:xfrm>
          <a:prstGeom prst="rect">
            <a:avLst/>
          </a:prstGeom>
        </p:spPr>
        <p:txBody>
          <a:bodyPr lIns="0" tIns="0" rIns="0" bIns="0" rtlCol="0" anchor="t">
            <a:spAutoFit/>
          </a:bodyPr>
          <a:lstStyle/>
          <a:p>
            <a:pPr algn="ctr">
              <a:lnSpc>
                <a:spcPts val="4759"/>
              </a:lnSpc>
            </a:pPr>
            <a:r>
              <a:rPr lang="en-US" sz="3399">
                <a:solidFill>
                  <a:srgbClr val="FFFFFF"/>
                </a:solidFill>
                <a:latin typeface="Open Sans"/>
              </a:rPr>
              <a:t>Dodaj trochę treści</a:t>
            </a:r>
          </a:p>
        </p:txBody>
      </p:sp>
      <p:sp>
        <p:nvSpPr>
          <p:cNvPr id="10" name="TextBox 10"/>
          <p:cNvSpPr txBox="1"/>
          <p:nvPr/>
        </p:nvSpPr>
        <p:spPr>
          <a:xfrm>
            <a:off x="-18653" y="6731159"/>
            <a:ext cx="4328507" cy="12439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możliwe jest indeksowanie jak w przypadku tablic</a:t>
            </a:r>
          </a:p>
        </p:txBody>
      </p:sp>
      <p:pic>
        <p:nvPicPr>
          <p:cNvPr id="11" name="Picture 11"/>
          <p:cNvPicPr>
            <a:picLocks noChangeAspect="1"/>
          </p:cNvPicPr>
          <p:nvPr/>
        </p:nvPicPr>
        <p:blipFill>
          <a:blip r:embed="rId7"/>
          <a:srcRect/>
          <a:stretch>
            <a:fillRect/>
          </a:stretch>
        </p:blipFill>
        <p:spPr>
          <a:xfrm rot="-824406">
            <a:off x="2223653" y="7855374"/>
            <a:ext cx="1614037" cy="1735524"/>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sp>
        <p:nvSpPr>
          <p:cNvPr id="6" name="Freeform 6"/>
          <p:cNvSpPr/>
          <p:nvPr/>
        </p:nvSpPr>
        <p:spPr>
          <a:xfrm>
            <a:off x="3729198" y="1028700"/>
            <a:ext cx="10829604" cy="8047516"/>
          </a:xfrm>
          <a:custGeom>
            <a:avLst/>
            <a:gdLst/>
            <a:ahLst/>
            <a:cxnLst/>
            <a:rect l="l" t="t" r="r" b="b"/>
            <a:pathLst>
              <a:path w="10829604" h="8047516">
                <a:moveTo>
                  <a:pt x="0" y="0"/>
                </a:moveTo>
                <a:lnTo>
                  <a:pt x="10829604" y="0"/>
                </a:lnTo>
                <a:lnTo>
                  <a:pt x="10829604" y="8047516"/>
                </a:lnTo>
                <a:lnTo>
                  <a:pt x="0" y="8047516"/>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7" name="Picture 7"/>
          <p:cNvPicPr>
            <a:picLocks noChangeAspect="1"/>
          </p:cNvPicPr>
          <p:nvPr/>
        </p:nvPicPr>
        <p:blipFill>
          <a:blip r:embed="rId6"/>
          <a:srcRect/>
          <a:stretch>
            <a:fillRect/>
          </a:stretch>
        </p:blipFill>
        <p:spPr>
          <a:xfrm rot="10349482">
            <a:off x="14665277" y="1531878"/>
            <a:ext cx="1614037" cy="1735524"/>
          </a:xfrm>
          <a:prstGeom prst="rect">
            <a:avLst/>
          </a:prstGeom>
        </p:spPr>
      </p:pic>
      <p:sp>
        <p:nvSpPr>
          <p:cNvPr id="8" name="TextBox 8"/>
          <p:cNvSpPr txBox="1"/>
          <p:nvPr/>
        </p:nvSpPr>
        <p:spPr>
          <a:xfrm>
            <a:off x="14558802" y="3129365"/>
            <a:ext cx="3524730" cy="16630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Dostępne są jeszcze atrybuty </a:t>
            </a:r>
            <a:r>
              <a:rPr lang="en-US" sz="2400">
                <a:solidFill>
                  <a:srgbClr val="38B6FF"/>
                </a:solidFill>
                <a:latin typeface="Emblema One"/>
              </a:rPr>
              <a:t>left</a:t>
            </a:r>
            <a:r>
              <a:rPr lang="en-US" sz="2400">
                <a:solidFill>
                  <a:srgbClr val="FFFFFF"/>
                </a:solidFill>
                <a:latin typeface="Emblema One"/>
              </a:rPr>
              <a:t>, </a:t>
            </a:r>
            <a:r>
              <a:rPr lang="en-US" sz="2400">
                <a:solidFill>
                  <a:srgbClr val="38B6FF"/>
                </a:solidFill>
                <a:latin typeface="Emblema One"/>
              </a:rPr>
              <a:t>top</a:t>
            </a:r>
            <a:r>
              <a:rPr lang="en-US" sz="2400">
                <a:solidFill>
                  <a:srgbClr val="FFFFFF"/>
                </a:solidFill>
                <a:latin typeface="Emblema One"/>
              </a:rPr>
              <a:t>, </a:t>
            </a:r>
            <a:r>
              <a:rPr lang="en-US" sz="2400">
                <a:solidFill>
                  <a:srgbClr val="38B6FF"/>
                </a:solidFill>
                <a:latin typeface="Emblema One"/>
              </a:rPr>
              <a:t>right </a:t>
            </a:r>
            <a:r>
              <a:rPr lang="en-US" sz="2400">
                <a:solidFill>
                  <a:srgbClr val="FFFFFF"/>
                </a:solidFill>
                <a:latin typeface="Emblema One"/>
              </a:rPr>
              <a:t>oraz </a:t>
            </a:r>
            <a:r>
              <a:rPr lang="en-US" sz="2400">
                <a:solidFill>
                  <a:srgbClr val="38B6FF"/>
                </a:solidFill>
                <a:latin typeface="Emblema One"/>
              </a:rPr>
              <a:t>bottom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35551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txBody>
          <a:bodyPr/>
          <a:lstStyle/>
          <a:p>
            <a:endParaRPr lang="pl-PL"/>
          </a:p>
        </p:txBody>
      </p:sp>
      <p:grpSp>
        <p:nvGrpSpPr>
          <p:cNvPr id="6" name="Group 6"/>
          <p:cNvGrpSpPr/>
          <p:nvPr/>
        </p:nvGrpSpPr>
        <p:grpSpPr>
          <a:xfrm>
            <a:off x="274193" y="201797"/>
            <a:ext cx="16285299" cy="826903"/>
            <a:chOff x="0" y="0"/>
            <a:chExt cx="21713732" cy="1102537"/>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Colors, Markers, Line Styles</a:t>
              </a:r>
            </a:p>
          </p:txBody>
        </p:sp>
      </p:grpSp>
      <p:sp>
        <p:nvSpPr>
          <p:cNvPr id="9" name="Freeform 9"/>
          <p:cNvSpPr/>
          <p:nvPr/>
        </p:nvSpPr>
        <p:spPr>
          <a:xfrm>
            <a:off x="3342743" y="2833897"/>
            <a:ext cx="11647105" cy="7152024"/>
          </a:xfrm>
          <a:custGeom>
            <a:avLst/>
            <a:gdLst/>
            <a:ahLst/>
            <a:cxnLst/>
            <a:rect l="l" t="t" r="r" b="b"/>
            <a:pathLst>
              <a:path w="11647105" h="7152024">
                <a:moveTo>
                  <a:pt x="0" y="0"/>
                </a:moveTo>
                <a:lnTo>
                  <a:pt x="11647105" y="0"/>
                </a:lnTo>
                <a:lnTo>
                  <a:pt x="11647105" y="7152024"/>
                </a:lnTo>
                <a:lnTo>
                  <a:pt x="0" y="7152024"/>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10" name="Picture 10"/>
          <p:cNvPicPr>
            <a:picLocks noChangeAspect="1"/>
          </p:cNvPicPr>
          <p:nvPr/>
        </p:nvPicPr>
        <p:blipFill>
          <a:blip r:embed="rId6"/>
          <a:srcRect/>
          <a:stretch>
            <a:fillRect/>
          </a:stretch>
        </p:blipFill>
        <p:spPr>
          <a:xfrm rot="5400000">
            <a:off x="8098869" y="2324485"/>
            <a:ext cx="1501207" cy="292735"/>
          </a:xfrm>
          <a:prstGeom prst="rect">
            <a:avLst/>
          </a:prstGeom>
        </p:spPr>
      </p:pic>
      <p:sp>
        <p:nvSpPr>
          <p:cNvPr id="11" name="TextBox 11"/>
          <p:cNvSpPr txBox="1"/>
          <p:nvPr/>
        </p:nvSpPr>
        <p:spPr>
          <a:xfrm>
            <a:off x="3543253" y="1307886"/>
            <a:ext cx="10612437" cy="4057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Domyślnie dane dla wykresów liniowych są interpolowane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txBody>
          <a:bodyPr/>
          <a:lstStyle/>
          <a:p>
            <a:endParaRPr lang="pl-PL"/>
          </a:p>
        </p:txBody>
      </p:sp>
      <p:sp>
        <p:nvSpPr>
          <p:cNvPr id="3" name="Freeform 3"/>
          <p:cNvSpPr/>
          <p:nvPr/>
        </p:nvSpPr>
        <p:spPr>
          <a:xfrm rot="9490257">
            <a:off x="7989172" y="8611142"/>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txBody>
          <a:bodyPr/>
          <a:lstStyle/>
          <a:p>
            <a:endParaRPr lang="pl-PL"/>
          </a:p>
        </p:txBody>
      </p:sp>
      <p:sp>
        <p:nvSpPr>
          <p:cNvPr id="4" name="Freeform 4"/>
          <p:cNvSpPr/>
          <p:nvPr/>
        </p:nvSpPr>
        <p:spPr>
          <a:xfrm rot="6148233">
            <a:off x="12976018" y="3273608"/>
            <a:ext cx="6861060" cy="6560888"/>
          </a:xfrm>
          <a:custGeom>
            <a:avLst/>
            <a:gdLst/>
            <a:ahLst/>
            <a:cxnLst/>
            <a:rect l="l" t="t" r="r" b="b"/>
            <a:pathLst>
              <a:path w="6861060" h="6560888">
                <a:moveTo>
                  <a:pt x="0" y="0"/>
                </a:moveTo>
                <a:lnTo>
                  <a:pt x="6861060" y="0"/>
                </a:lnTo>
                <a:lnTo>
                  <a:pt x="6861060" y="6560888"/>
                </a:lnTo>
                <a:lnTo>
                  <a:pt x="0" y="6560888"/>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Ticks, Labels, Legends</a:t>
              </a:r>
            </a:p>
          </p:txBody>
        </p:sp>
      </p:grpSp>
      <p:sp>
        <p:nvSpPr>
          <p:cNvPr id="8" name="Freeform 8"/>
          <p:cNvSpPr/>
          <p:nvPr/>
        </p:nvSpPr>
        <p:spPr>
          <a:xfrm>
            <a:off x="274193" y="1258042"/>
            <a:ext cx="8501255" cy="8882135"/>
          </a:xfrm>
          <a:custGeom>
            <a:avLst/>
            <a:gdLst/>
            <a:ahLst/>
            <a:cxnLst/>
            <a:rect l="l" t="t" r="r" b="b"/>
            <a:pathLst>
              <a:path w="8501255" h="8882135">
                <a:moveTo>
                  <a:pt x="0" y="0"/>
                </a:moveTo>
                <a:lnTo>
                  <a:pt x="8501254" y="0"/>
                </a:lnTo>
                <a:lnTo>
                  <a:pt x="8501254" y="8882135"/>
                </a:lnTo>
                <a:lnTo>
                  <a:pt x="0" y="8882135"/>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Freeform 9"/>
          <p:cNvSpPr/>
          <p:nvPr/>
        </p:nvSpPr>
        <p:spPr>
          <a:xfrm>
            <a:off x="8870334" y="1400513"/>
            <a:ext cx="9417666" cy="8250876"/>
          </a:xfrm>
          <a:custGeom>
            <a:avLst/>
            <a:gdLst/>
            <a:ahLst/>
            <a:cxnLst/>
            <a:rect l="l" t="t" r="r" b="b"/>
            <a:pathLst>
              <a:path w="9417666" h="8250876">
                <a:moveTo>
                  <a:pt x="0" y="0"/>
                </a:moveTo>
                <a:lnTo>
                  <a:pt x="9417666" y="0"/>
                </a:lnTo>
                <a:lnTo>
                  <a:pt x="9417666" y="8250876"/>
                </a:lnTo>
                <a:lnTo>
                  <a:pt x="0" y="8250876"/>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grpSp>
        <p:nvGrpSpPr>
          <p:cNvPr id="4" name="Group 4"/>
          <p:cNvGrpSpPr/>
          <p:nvPr/>
        </p:nvGrpSpPr>
        <p:grpSpPr>
          <a:xfrm>
            <a:off x="274193" y="201797"/>
            <a:ext cx="16285299" cy="826903"/>
            <a:chOff x="0" y="0"/>
            <a:chExt cx="21713732" cy="1102537"/>
          </a:xfrm>
        </p:grpSpPr>
        <p:sp>
          <p:nvSpPr>
            <p:cNvPr id="5" name="AutoShape 5"/>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Zapisywanie do pliku</a:t>
              </a:r>
            </a:p>
          </p:txBody>
        </p:sp>
      </p:grpSp>
      <p:sp>
        <p:nvSpPr>
          <p:cNvPr id="7" name="Freeform 7"/>
          <p:cNvSpPr/>
          <p:nvPr/>
        </p:nvSpPr>
        <p:spPr>
          <a:xfrm>
            <a:off x="8416843" y="1666205"/>
            <a:ext cx="9518966" cy="8203737"/>
          </a:xfrm>
          <a:custGeom>
            <a:avLst/>
            <a:gdLst/>
            <a:ahLst/>
            <a:cxnLst/>
            <a:rect l="l" t="t" r="r" b="b"/>
            <a:pathLst>
              <a:path w="9518966" h="8203737">
                <a:moveTo>
                  <a:pt x="0" y="0"/>
                </a:moveTo>
                <a:lnTo>
                  <a:pt x="9518965" y="0"/>
                </a:lnTo>
                <a:lnTo>
                  <a:pt x="9518965" y="8203738"/>
                </a:lnTo>
                <a:lnTo>
                  <a:pt x="0" y="8203738"/>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8" name="TextBox 8"/>
          <p:cNvSpPr txBox="1"/>
          <p:nvPr/>
        </p:nvSpPr>
        <p:spPr>
          <a:xfrm>
            <a:off x="274193" y="1333638"/>
            <a:ext cx="8299199" cy="1663065"/>
          </a:xfrm>
          <a:prstGeom prst="rect">
            <a:avLst/>
          </a:prstGeom>
        </p:spPr>
        <p:txBody>
          <a:bodyPr lIns="0" tIns="0" rIns="0" bIns="0" rtlCol="0" anchor="t">
            <a:spAutoFit/>
          </a:bodyPr>
          <a:lstStyle/>
          <a:p>
            <a:pPr>
              <a:lnSpc>
                <a:spcPts val="3359"/>
              </a:lnSpc>
            </a:pPr>
            <a:r>
              <a:rPr lang="en-US" sz="2400">
                <a:solidFill>
                  <a:srgbClr val="FFFFFF"/>
                </a:solidFill>
                <a:latin typeface="Emblema One"/>
              </a:rPr>
              <a:t>Do zapisywania wykresów w zewnętrznych plikach służy funkcja </a:t>
            </a:r>
            <a:r>
              <a:rPr lang="en-US" sz="2400">
                <a:solidFill>
                  <a:srgbClr val="38B6FF"/>
                </a:solidFill>
                <a:latin typeface="Emblema One"/>
              </a:rPr>
              <a:t>plt.savefig()</a:t>
            </a:r>
            <a:r>
              <a:rPr lang="en-US" sz="2400">
                <a:solidFill>
                  <a:srgbClr val="FFFFFF"/>
                </a:solidFill>
                <a:latin typeface="Emblema One"/>
              </a:rPr>
              <a:t>, która pozwala na zapisywanie w różnych formatach</a:t>
            </a:r>
          </a:p>
        </p:txBody>
      </p:sp>
      <p:pic>
        <p:nvPicPr>
          <p:cNvPr id="9" name="Picture 9"/>
          <p:cNvPicPr>
            <a:picLocks noChangeAspect="1"/>
          </p:cNvPicPr>
          <p:nvPr/>
        </p:nvPicPr>
        <p:blipFill>
          <a:blip r:embed="rId5"/>
          <a:srcRect/>
          <a:stretch>
            <a:fillRect/>
          </a:stretch>
        </p:blipFill>
        <p:spPr>
          <a:xfrm rot="-1711419">
            <a:off x="7213544" y="2128941"/>
            <a:ext cx="1614037" cy="173552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2555249" y="4939834"/>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2"/>
            <a:stretch>
              <a:fillRect r="-381" b="-1174"/>
            </a:stretch>
          </a:blipFill>
        </p:spPr>
        <p:txBody>
          <a:bodyPr/>
          <a:lstStyle/>
          <a:p>
            <a:endParaRPr lang="pl-PL"/>
          </a:p>
        </p:txBody>
      </p:sp>
      <p:sp>
        <p:nvSpPr>
          <p:cNvPr id="3" name="Freeform 3"/>
          <p:cNvSpPr/>
          <p:nvPr/>
        </p:nvSpPr>
        <p:spPr>
          <a:xfrm rot="-2715964">
            <a:off x="8597713" y="7771526"/>
            <a:ext cx="1844500" cy="1747664"/>
          </a:xfrm>
          <a:custGeom>
            <a:avLst/>
            <a:gdLst/>
            <a:ahLst/>
            <a:cxnLst/>
            <a:rect l="l" t="t" r="r" b="b"/>
            <a:pathLst>
              <a:path w="1844500" h="1747664">
                <a:moveTo>
                  <a:pt x="0" y="0"/>
                </a:moveTo>
                <a:lnTo>
                  <a:pt x="1844500" y="0"/>
                </a:lnTo>
                <a:lnTo>
                  <a:pt x="1844500" y="1747664"/>
                </a:lnTo>
                <a:lnTo>
                  <a:pt x="0" y="1747664"/>
                </a:lnTo>
                <a:lnTo>
                  <a:pt x="0" y="0"/>
                </a:lnTo>
                <a:close/>
              </a:path>
            </a:pathLst>
          </a:custGeom>
          <a:blipFill>
            <a:blip r:embed="rId3"/>
            <a:stretch>
              <a:fillRect/>
            </a:stretch>
          </a:blipFill>
        </p:spPr>
        <p:txBody>
          <a:bodyPr/>
          <a:lstStyle/>
          <a:p>
            <a:endParaRPr lang="pl-PL"/>
          </a:p>
        </p:txBody>
      </p:sp>
      <p:sp>
        <p:nvSpPr>
          <p:cNvPr id="4" name="Freeform 4"/>
          <p:cNvSpPr/>
          <p:nvPr/>
        </p:nvSpPr>
        <p:spPr>
          <a:xfrm rot="-3378125">
            <a:off x="12070219" y="-1362141"/>
            <a:ext cx="4943405" cy="5723190"/>
          </a:xfrm>
          <a:custGeom>
            <a:avLst/>
            <a:gdLst/>
            <a:ahLst/>
            <a:cxnLst/>
            <a:rect l="l" t="t" r="r" b="b"/>
            <a:pathLst>
              <a:path w="4943405" h="5723190">
                <a:moveTo>
                  <a:pt x="0" y="0"/>
                </a:moveTo>
                <a:lnTo>
                  <a:pt x="4943405" y="0"/>
                </a:lnTo>
                <a:lnTo>
                  <a:pt x="4943405" y="5723190"/>
                </a:lnTo>
                <a:lnTo>
                  <a:pt x="0" y="5723190"/>
                </a:lnTo>
                <a:lnTo>
                  <a:pt x="0" y="0"/>
                </a:lnTo>
                <a:close/>
              </a:path>
            </a:pathLst>
          </a:custGeom>
          <a:blipFill>
            <a:blip r:embed="rId4">
              <a:alphaModFix amt="52000"/>
            </a:blip>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Wykresy liniowe</a:t>
              </a:r>
            </a:p>
          </p:txBody>
        </p:sp>
      </p:grpSp>
      <p:sp>
        <p:nvSpPr>
          <p:cNvPr id="8" name="Freeform 8"/>
          <p:cNvSpPr/>
          <p:nvPr/>
        </p:nvSpPr>
        <p:spPr>
          <a:xfrm>
            <a:off x="274193" y="2165784"/>
            <a:ext cx="8797738" cy="7092516"/>
          </a:xfrm>
          <a:custGeom>
            <a:avLst/>
            <a:gdLst/>
            <a:ahLst/>
            <a:cxnLst/>
            <a:rect l="l" t="t" r="r" b="b"/>
            <a:pathLst>
              <a:path w="8797738" h="7092516">
                <a:moveTo>
                  <a:pt x="0" y="0"/>
                </a:moveTo>
                <a:lnTo>
                  <a:pt x="8797737" y="0"/>
                </a:lnTo>
                <a:lnTo>
                  <a:pt x="8797737" y="7092516"/>
                </a:lnTo>
                <a:lnTo>
                  <a:pt x="0" y="7092516"/>
                </a:lnTo>
                <a:lnTo>
                  <a:pt x="0" y="0"/>
                </a:lnTo>
                <a:close/>
              </a:path>
            </a:pathLst>
          </a:custGeom>
          <a:blipFill>
            <a:blip r:embed="rId5"/>
            <a:stretch>
              <a:fillRect/>
            </a:stretch>
          </a:blipFill>
        </p:spPr>
        <p:txBody>
          <a:bodyPr/>
          <a:lstStyle/>
          <a:p>
            <a:endParaRPr lang="pl-PL"/>
          </a:p>
        </p:txBody>
      </p:sp>
      <p:sp>
        <p:nvSpPr>
          <p:cNvPr id="9" name="Freeform 9"/>
          <p:cNvSpPr/>
          <p:nvPr/>
        </p:nvSpPr>
        <p:spPr>
          <a:xfrm>
            <a:off x="9697811" y="2165784"/>
            <a:ext cx="7871462" cy="7092516"/>
          </a:xfrm>
          <a:custGeom>
            <a:avLst/>
            <a:gdLst/>
            <a:ahLst/>
            <a:cxnLst/>
            <a:rect l="l" t="t" r="r" b="b"/>
            <a:pathLst>
              <a:path w="7871462" h="7092516">
                <a:moveTo>
                  <a:pt x="0" y="0"/>
                </a:moveTo>
                <a:lnTo>
                  <a:pt x="7871462" y="0"/>
                </a:lnTo>
                <a:lnTo>
                  <a:pt x="7871462" y="7092516"/>
                </a:lnTo>
                <a:lnTo>
                  <a:pt x="0" y="7092516"/>
                </a:lnTo>
                <a:lnTo>
                  <a:pt x="0" y="0"/>
                </a:lnTo>
                <a:close/>
              </a:path>
            </a:pathLst>
          </a:custGeom>
          <a:blipFill>
            <a:blip r:embed="rId6"/>
            <a:stretch>
              <a:fillRect/>
            </a:stretch>
          </a:blipFill>
        </p:spPr>
        <p:txBody>
          <a:bodyPr/>
          <a:lstStyle/>
          <a:p>
            <a:endParaRPr lang="pl-PL"/>
          </a:p>
        </p:txBody>
      </p:sp>
      <p:sp>
        <p:nvSpPr>
          <p:cNvPr id="10" name="TextBox 10"/>
          <p:cNvSpPr txBox="1"/>
          <p:nvPr/>
        </p:nvSpPr>
        <p:spPr>
          <a:xfrm>
            <a:off x="274193" y="1063209"/>
            <a:ext cx="18013807" cy="824865"/>
          </a:xfrm>
          <a:prstGeom prst="rect">
            <a:avLst/>
          </a:prstGeom>
        </p:spPr>
        <p:txBody>
          <a:bodyPr lIns="0" tIns="0" rIns="0" bIns="0" rtlCol="0" anchor="t">
            <a:spAutoFit/>
          </a:bodyPr>
          <a:lstStyle/>
          <a:p>
            <a:pPr>
              <a:lnSpc>
                <a:spcPts val="3359"/>
              </a:lnSpc>
            </a:pPr>
            <a:r>
              <a:rPr lang="en-US" sz="2400">
                <a:solidFill>
                  <a:srgbClr val="38B6FF"/>
                </a:solidFill>
                <a:latin typeface="Emblema One"/>
              </a:rPr>
              <a:t>Series</a:t>
            </a:r>
            <a:r>
              <a:rPr lang="en-US" sz="2400">
                <a:solidFill>
                  <a:srgbClr val="FFFFFF"/>
                </a:solidFill>
                <a:latin typeface="Emblema One"/>
              </a:rPr>
              <a:t> oraz </a:t>
            </a:r>
            <a:r>
              <a:rPr lang="en-US" sz="2400">
                <a:solidFill>
                  <a:srgbClr val="38B6FF"/>
                </a:solidFill>
                <a:latin typeface="Emblema One"/>
              </a:rPr>
              <a:t>DataFrame</a:t>
            </a:r>
            <a:r>
              <a:rPr lang="en-US" sz="2400">
                <a:solidFill>
                  <a:srgbClr val="FFFFFF"/>
                </a:solidFill>
                <a:latin typeface="Emblema One"/>
              </a:rPr>
              <a:t> posiadają wbudowane metody </a:t>
            </a:r>
            <a:r>
              <a:rPr lang="en-US" sz="2400">
                <a:solidFill>
                  <a:srgbClr val="38B6FF"/>
                </a:solidFill>
                <a:latin typeface="Emblema One"/>
              </a:rPr>
              <a:t>plot()</a:t>
            </a:r>
            <a:r>
              <a:rPr lang="en-US" sz="2400">
                <a:solidFill>
                  <a:srgbClr val="FFFFFF"/>
                </a:solidFill>
                <a:latin typeface="Emblema One"/>
              </a:rPr>
              <a:t>, które domyślnie generują wykresy liniowe.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txBody>
          <a:bodyPr/>
          <a:lstStyle/>
          <a:p>
            <a:endParaRPr lang="pl-PL"/>
          </a:p>
        </p:txBody>
      </p:sp>
      <p:sp>
        <p:nvSpPr>
          <p:cNvPr id="3" name="Freeform 3"/>
          <p:cNvSpPr/>
          <p:nvPr/>
        </p:nvSpPr>
        <p:spPr>
          <a:xfrm rot="9490257">
            <a:off x="7989172" y="8611142"/>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txBody>
          <a:bodyPr/>
          <a:lstStyle/>
          <a:p>
            <a:endParaRPr lang="pl-PL"/>
          </a:p>
        </p:txBody>
      </p:sp>
      <p:sp>
        <p:nvSpPr>
          <p:cNvPr id="4" name="Freeform 4"/>
          <p:cNvSpPr/>
          <p:nvPr/>
        </p:nvSpPr>
        <p:spPr>
          <a:xfrm rot="6148233">
            <a:off x="12976018" y="3273608"/>
            <a:ext cx="6861060" cy="6560888"/>
          </a:xfrm>
          <a:custGeom>
            <a:avLst/>
            <a:gdLst/>
            <a:ahLst/>
            <a:cxnLst/>
            <a:rect l="l" t="t" r="r" b="b"/>
            <a:pathLst>
              <a:path w="6861060" h="6560888">
                <a:moveTo>
                  <a:pt x="0" y="0"/>
                </a:moveTo>
                <a:lnTo>
                  <a:pt x="6861060" y="0"/>
                </a:lnTo>
                <a:lnTo>
                  <a:pt x="6861060" y="6560888"/>
                </a:lnTo>
                <a:lnTo>
                  <a:pt x="0" y="6560888"/>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Wykresy kolumnowe</a:t>
              </a:r>
            </a:p>
          </p:txBody>
        </p:sp>
      </p:grpSp>
      <p:sp>
        <p:nvSpPr>
          <p:cNvPr id="8" name="Freeform 8"/>
          <p:cNvSpPr/>
          <p:nvPr/>
        </p:nvSpPr>
        <p:spPr>
          <a:xfrm>
            <a:off x="304800" y="2077156"/>
            <a:ext cx="8839200" cy="7311067"/>
          </a:xfrm>
          <a:custGeom>
            <a:avLst/>
            <a:gdLst/>
            <a:ahLst/>
            <a:cxnLst/>
            <a:rect l="l" t="t" r="r" b="b"/>
            <a:pathLst>
              <a:path w="8839200" h="7311067">
                <a:moveTo>
                  <a:pt x="0" y="0"/>
                </a:moveTo>
                <a:lnTo>
                  <a:pt x="8839200" y="0"/>
                </a:lnTo>
                <a:lnTo>
                  <a:pt x="8839200" y="7311067"/>
                </a:lnTo>
                <a:lnTo>
                  <a:pt x="0" y="7311067"/>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Freeform 9"/>
          <p:cNvSpPr/>
          <p:nvPr/>
        </p:nvSpPr>
        <p:spPr>
          <a:xfrm>
            <a:off x="9448800" y="2077156"/>
            <a:ext cx="8580654" cy="7311067"/>
          </a:xfrm>
          <a:custGeom>
            <a:avLst/>
            <a:gdLst/>
            <a:ahLst/>
            <a:cxnLst/>
            <a:rect l="l" t="t" r="r" b="b"/>
            <a:pathLst>
              <a:path w="8580654" h="7311067">
                <a:moveTo>
                  <a:pt x="0" y="0"/>
                </a:moveTo>
                <a:lnTo>
                  <a:pt x="8580654" y="0"/>
                </a:lnTo>
                <a:lnTo>
                  <a:pt x="8580654" y="7311067"/>
                </a:lnTo>
                <a:lnTo>
                  <a:pt x="0" y="7311067"/>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10" name="TextBox 10"/>
          <p:cNvSpPr txBox="1"/>
          <p:nvPr/>
        </p:nvSpPr>
        <p:spPr>
          <a:xfrm>
            <a:off x="304800" y="1118941"/>
            <a:ext cx="18288000"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Wykres liniowy na kolumnowy można zmienić poprzez przekazanie poprawnej wartości do atrybutu </a:t>
            </a:r>
            <a:r>
              <a:rPr lang="en-US" sz="2400">
                <a:solidFill>
                  <a:srgbClr val="38B6FF"/>
                </a:solidFill>
                <a:latin typeface="Emblema One"/>
              </a:rPr>
              <a:t>kind </a:t>
            </a:r>
            <a:r>
              <a:rPr lang="en-US" sz="2400">
                <a:solidFill>
                  <a:srgbClr val="FFFFFF"/>
                </a:solidFill>
                <a:latin typeface="Emblema One"/>
              </a:rPr>
              <a:t>metody </a:t>
            </a:r>
            <a:r>
              <a:rPr lang="en-US" sz="2400">
                <a:solidFill>
                  <a:srgbClr val="38B6FF"/>
                </a:solidFill>
                <a:latin typeface="Emblema One"/>
              </a:rPr>
              <a:t>plot()</a:t>
            </a:r>
            <a:r>
              <a:rPr lang="en-US" sz="2400">
                <a:solidFill>
                  <a:srgbClr val="FFFFFF"/>
                </a:solidFill>
                <a:latin typeface="Emblema One"/>
              </a:rPr>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alphaModFix amt="76000"/>
            </a:blip>
            <a:stretch>
              <a:fillRect/>
            </a:stretch>
          </a:blipFill>
        </p:spPr>
        <p:txBody>
          <a:bodyPr/>
          <a:lstStyle/>
          <a:p>
            <a:endParaRPr lang="pl-PL"/>
          </a:p>
        </p:txBody>
      </p:sp>
      <p:grpSp>
        <p:nvGrpSpPr>
          <p:cNvPr id="4" name="Group 4"/>
          <p:cNvGrpSpPr/>
          <p:nvPr/>
        </p:nvGrpSpPr>
        <p:grpSpPr>
          <a:xfrm>
            <a:off x="274193" y="201797"/>
            <a:ext cx="16285299" cy="826903"/>
            <a:chOff x="0" y="0"/>
            <a:chExt cx="21713732" cy="1102537"/>
          </a:xfrm>
        </p:grpSpPr>
        <p:sp>
          <p:nvSpPr>
            <p:cNvPr id="5" name="AutoShape 5"/>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Histograms and Density Plots</a:t>
              </a:r>
            </a:p>
          </p:txBody>
        </p:sp>
      </p:grpSp>
      <p:sp>
        <p:nvSpPr>
          <p:cNvPr id="7" name="Freeform 7"/>
          <p:cNvSpPr/>
          <p:nvPr/>
        </p:nvSpPr>
        <p:spPr>
          <a:xfrm>
            <a:off x="266232" y="3162695"/>
            <a:ext cx="8064713" cy="7124305"/>
          </a:xfrm>
          <a:custGeom>
            <a:avLst/>
            <a:gdLst/>
            <a:ahLst/>
            <a:cxnLst/>
            <a:rect l="l" t="t" r="r" b="b"/>
            <a:pathLst>
              <a:path w="8064713" h="7124305">
                <a:moveTo>
                  <a:pt x="0" y="0"/>
                </a:moveTo>
                <a:lnTo>
                  <a:pt x="8064713" y="0"/>
                </a:lnTo>
                <a:lnTo>
                  <a:pt x="8064713" y="7124305"/>
                </a:lnTo>
                <a:lnTo>
                  <a:pt x="0" y="7124305"/>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8" name="Freeform 8"/>
          <p:cNvSpPr/>
          <p:nvPr/>
        </p:nvSpPr>
        <p:spPr>
          <a:xfrm>
            <a:off x="8635716" y="1147991"/>
            <a:ext cx="9652284" cy="7124305"/>
          </a:xfrm>
          <a:custGeom>
            <a:avLst/>
            <a:gdLst/>
            <a:ahLst/>
            <a:cxnLst/>
            <a:rect l="l" t="t" r="r" b="b"/>
            <a:pathLst>
              <a:path w="9652284" h="7124305">
                <a:moveTo>
                  <a:pt x="0" y="0"/>
                </a:moveTo>
                <a:lnTo>
                  <a:pt x="9652284" y="0"/>
                </a:lnTo>
                <a:lnTo>
                  <a:pt x="9652284" y="7124305"/>
                </a:lnTo>
                <a:lnTo>
                  <a:pt x="0" y="7124305"/>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TextBox 9"/>
          <p:cNvSpPr txBox="1"/>
          <p:nvPr/>
        </p:nvSpPr>
        <p:spPr>
          <a:xfrm>
            <a:off x="274193" y="981075"/>
            <a:ext cx="8142650" cy="2082165"/>
          </a:xfrm>
          <a:prstGeom prst="rect">
            <a:avLst/>
          </a:prstGeom>
        </p:spPr>
        <p:txBody>
          <a:bodyPr lIns="0" tIns="0" rIns="0" bIns="0" rtlCol="0" anchor="t">
            <a:spAutoFit/>
          </a:bodyPr>
          <a:lstStyle/>
          <a:p>
            <a:pPr>
              <a:lnSpc>
                <a:spcPts val="3359"/>
              </a:lnSpc>
            </a:pPr>
            <a:r>
              <a:rPr lang="en-US" sz="2400">
                <a:solidFill>
                  <a:srgbClr val="38B6FF"/>
                </a:solidFill>
                <a:latin typeface="Emblema One"/>
              </a:rPr>
              <a:t>Histogram </a:t>
            </a:r>
            <a:r>
              <a:rPr lang="en-US" sz="2400">
                <a:solidFill>
                  <a:srgbClr val="FFFFFF"/>
                </a:solidFill>
                <a:latin typeface="Emblema One"/>
              </a:rPr>
              <a:t>to graficzna reprezentacja danych, powszechnie stosowana do wizualizacji rozkładu danych liczbowych. Przydziela on dane numeryczne do tzw “koszyków”.</a:t>
            </a:r>
          </a:p>
        </p:txBody>
      </p:sp>
      <p:sp>
        <p:nvSpPr>
          <p:cNvPr id="10" name="TextBox 10"/>
          <p:cNvSpPr txBox="1"/>
          <p:nvPr/>
        </p:nvSpPr>
        <p:spPr>
          <a:xfrm>
            <a:off x="9512175" y="8348496"/>
            <a:ext cx="8146399" cy="1243965"/>
          </a:xfrm>
          <a:prstGeom prst="rect">
            <a:avLst/>
          </a:prstGeom>
        </p:spPr>
        <p:txBody>
          <a:bodyPr lIns="0" tIns="0" rIns="0" bIns="0" rtlCol="0" anchor="t">
            <a:spAutoFit/>
          </a:bodyPr>
          <a:lstStyle/>
          <a:p>
            <a:pPr algn="ctr">
              <a:lnSpc>
                <a:spcPts val="3359"/>
              </a:lnSpc>
            </a:pPr>
            <a:r>
              <a:rPr lang="en-US" sz="2400">
                <a:solidFill>
                  <a:srgbClr val="38B6FF"/>
                </a:solidFill>
                <a:latin typeface="Emblema One"/>
              </a:rPr>
              <a:t>Density Plot</a:t>
            </a:r>
            <a:r>
              <a:rPr lang="en-US" sz="2400">
                <a:solidFill>
                  <a:srgbClr val="FFFFFF"/>
                </a:solidFill>
                <a:latin typeface="Emblema One"/>
              </a:rPr>
              <a:t> - wykres pokazujący prawdopodobieństwo uzyskania danych wartości</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37717" y="7024205"/>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txBody>
          <a:bodyPr/>
          <a:lstStyle/>
          <a:p>
            <a:endParaRPr lang="pl-PL"/>
          </a:p>
        </p:txBody>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alphaModFix amt="64000"/>
            </a:blip>
            <a:stretch>
              <a:fillRect/>
            </a:stretch>
          </a:blipFill>
        </p:spPr>
        <p:txBody>
          <a:bodyPr/>
          <a:lstStyle/>
          <a:p>
            <a:endParaRPr lang="pl-PL"/>
          </a:p>
        </p:txBody>
      </p:sp>
      <p:sp>
        <p:nvSpPr>
          <p:cNvPr id="4" name="Freeform 4"/>
          <p:cNvSpPr/>
          <p:nvPr/>
        </p:nvSpPr>
        <p:spPr>
          <a:xfrm rot="313119">
            <a:off x="3291026" y="3087831"/>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Wykres punktowy</a:t>
              </a:r>
            </a:p>
          </p:txBody>
        </p:sp>
      </p:grpSp>
      <p:sp>
        <p:nvSpPr>
          <p:cNvPr id="8" name="Freeform 8"/>
          <p:cNvSpPr/>
          <p:nvPr/>
        </p:nvSpPr>
        <p:spPr>
          <a:xfrm>
            <a:off x="4235004" y="2016082"/>
            <a:ext cx="9817992" cy="7898943"/>
          </a:xfrm>
          <a:custGeom>
            <a:avLst/>
            <a:gdLst/>
            <a:ahLst/>
            <a:cxnLst/>
            <a:rect l="l" t="t" r="r" b="b"/>
            <a:pathLst>
              <a:path w="9817992" h="7898943">
                <a:moveTo>
                  <a:pt x="0" y="0"/>
                </a:moveTo>
                <a:lnTo>
                  <a:pt x="9817992" y="0"/>
                </a:lnTo>
                <a:lnTo>
                  <a:pt x="9817992" y="7898943"/>
                </a:lnTo>
                <a:lnTo>
                  <a:pt x="0" y="7898943"/>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TextBox 9"/>
          <p:cNvSpPr txBox="1"/>
          <p:nvPr/>
        </p:nvSpPr>
        <p:spPr>
          <a:xfrm>
            <a:off x="274193" y="1086442"/>
            <a:ext cx="18288000"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Funkcja </a:t>
            </a:r>
            <a:r>
              <a:rPr lang="en-US" sz="2400">
                <a:solidFill>
                  <a:srgbClr val="38B6FF"/>
                </a:solidFill>
                <a:latin typeface="Emblema One"/>
              </a:rPr>
              <a:t>scatter()</a:t>
            </a:r>
            <a:r>
              <a:rPr lang="en-US" sz="2400">
                <a:solidFill>
                  <a:srgbClr val="FFFFFF"/>
                </a:solidFill>
                <a:latin typeface="Emblema One"/>
              </a:rPr>
              <a:t> jest używana do wyświetlania danych na wykresie punktowym. Jako dane wejściowe potrzebuje dwie tablice o tej samej wielkości, jedna dla osi x-ów, druga dla osi y-ów.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144000" y="-4948196"/>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txBody>
          <a:bodyPr/>
          <a:lstStyle/>
          <a:p>
            <a:endParaRPr lang="pl-PL"/>
          </a:p>
        </p:txBody>
      </p:sp>
      <p:sp>
        <p:nvSpPr>
          <p:cNvPr id="3" name="Freeform 3"/>
          <p:cNvSpPr/>
          <p:nvPr/>
        </p:nvSpPr>
        <p:spPr>
          <a:xfrm rot="9490257">
            <a:off x="7989172" y="9489946"/>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txBody>
          <a:bodyPr/>
          <a:lstStyle/>
          <a:p>
            <a:endParaRPr lang="pl-PL"/>
          </a:p>
        </p:txBody>
      </p:sp>
      <p:sp>
        <p:nvSpPr>
          <p:cNvPr id="4" name="Freeform 4"/>
          <p:cNvSpPr/>
          <p:nvPr/>
        </p:nvSpPr>
        <p:spPr>
          <a:xfrm rot="6148233">
            <a:off x="13954225" y="5687571"/>
            <a:ext cx="6861060" cy="6560888"/>
          </a:xfrm>
          <a:custGeom>
            <a:avLst/>
            <a:gdLst/>
            <a:ahLst/>
            <a:cxnLst/>
            <a:rect l="l" t="t" r="r" b="b"/>
            <a:pathLst>
              <a:path w="6861060" h="6560888">
                <a:moveTo>
                  <a:pt x="0" y="0"/>
                </a:moveTo>
                <a:lnTo>
                  <a:pt x="6861059" y="0"/>
                </a:lnTo>
                <a:lnTo>
                  <a:pt x="6861059" y="6560888"/>
                </a:lnTo>
                <a:lnTo>
                  <a:pt x="0" y="6560888"/>
                </a:lnTo>
                <a:lnTo>
                  <a:pt x="0" y="0"/>
                </a:lnTo>
                <a:close/>
              </a:path>
            </a:pathLst>
          </a:custGeom>
          <a:blipFill>
            <a:blip r:embed="rId4"/>
            <a:stretch>
              <a:fillRect/>
            </a:stretch>
          </a:blipFill>
        </p:spPr>
        <p:txBody>
          <a:bodyPr/>
          <a:lstStyle/>
          <a:p>
            <a:endParaRPr lang="pl-PL"/>
          </a:p>
        </p:txBody>
      </p:sp>
      <p:sp>
        <p:nvSpPr>
          <p:cNvPr id="5" name="AutoShape 5"/>
          <p:cNvSpPr/>
          <p:nvPr/>
        </p:nvSpPr>
        <p:spPr>
          <a:xfrm>
            <a:off x="460744" y="990600"/>
            <a:ext cx="10431982" cy="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AutoShape 6"/>
          <p:cNvSpPr/>
          <p:nvPr/>
        </p:nvSpPr>
        <p:spPr>
          <a:xfrm>
            <a:off x="5059450" y="1710855"/>
            <a:ext cx="0" cy="485817"/>
          </a:xfrm>
          <a:prstGeom prst="line">
            <a:avLst/>
          </a:prstGeom>
          <a:ln w="38100" cap="flat">
            <a:solidFill>
              <a:srgbClr val="FFFFFF"/>
            </a:solidFill>
            <a:prstDash val="solid"/>
            <a:headEnd type="none" w="sm" len="sm"/>
            <a:tailEnd type="triangle" w="lg" len="med"/>
          </a:ln>
        </p:spPr>
        <p:txBody>
          <a:bodyPr/>
          <a:lstStyle/>
          <a:p>
            <a:endParaRPr lang="pl-PL"/>
          </a:p>
        </p:txBody>
      </p:sp>
      <p:sp>
        <p:nvSpPr>
          <p:cNvPr id="7" name="AutoShape 7"/>
          <p:cNvSpPr/>
          <p:nvPr/>
        </p:nvSpPr>
        <p:spPr>
          <a:xfrm flipH="1">
            <a:off x="5040400" y="1028700"/>
            <a:ext cx="0" cy="347510"/>
          </a:xfrm>
          <a:prstGeom prst="line">
            <a:avLst/>
          </a:prstGeom>
          <a:ln w="38100" cap="flat">
            <a:solidFill>
              <a:srgbClr val="FFFFFF"/>
            </a:solidFill>
            <a:prstDash val="solid"/>
            <a:headEnd type="none" w="sm" len="sm"/>
            <a:tailEnd type="none" w="sm" len="sm"/>
          </a:ln>
        </p:spPr>
        <p:txBody>
          <a:bodyPr/>
          <a:lstStyle/>
          <a:p>
            <a:endParaRPr lang="pl-PL"/>
          </a:p>
        </p:txBody>
      </p:sp>
      <p:sp>
        <p:nvSpPr>
          <p:cNvPr id="8" name="Freeform 8"/>
          <p:cNvSpPr/>
          <p:nvPr/>
        </p:nvSpPr>
        <p:spPr>
          <a:xfrm>
            <a:off x="4009413" y="6160231"/>
            <a:ext cx="7569395" cy="7569395"/>
          </a:xfrm>
          <a:custGeom>
            <a:avLst/>
            <a:gdLst/>
            <a:ahLst/>
            <a:cxnLst/>
            <a:rect l="l" t="t" r="r" b="b"/>
            <a:pathLst>
              <a:path w="7569395" h="7569395">
                <a:moveTo>
                  <a:pt x="0" y="0"/>
                </a:moveTo>
                <a:lnTo>
                  <a:pt x="7569395" y="0"/>
                </a:lnTo>
                <a:lnTo>
                  <a:pt x="7569395" y="7569395"/>
                </a:lnTo>
                <a:lnTo>
                  <a:pt x="0" y="75693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9" name="Freeform 9"/>
          <p:cNvSpPr/>
          <p:nvPr/>
        </p:nvSpPr>
        <p:spPr>
          <a:xfrm>
            <a:off x="6690046" y="5056168"/>
            <a:ext cx="2208128" cy="2208128"/>
          </a:xfrm>
          <a:custGeom>
            <a:avLst/>
            <a:gdLst/>
            <a:ahLst/>
            <a:cxnLst/>
            <a:rect l="l" t="t" r="r" b="b"/>
            <a:pathLst>
              <a:path w="2208128" h="2208128">
                <a:moveTo>
                  <a:pt x="0" y="0"/>
                </a:moveTo>
                <a:lnTo>
                  <a:pt x="2208128" y="0"/>
                </a:lnTo>
                <a:lnTo>
                  <a:pt x="2208128" y="2208127"/>
                </a:lnTo>
                <a:lnTo>
                  <a:pt x="0" y="22081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l-PL"/>
          </a:p>
        </p:txBody>
      </p:sp>
      <p:sp>
        <p:nvSpPr>
          <p:cNvPr id="10" name="Freeform 10"/>
          <p:cNvSpPr/>
          <p:nvPr/>
        </p:nvSpPr>
        <p:spPr>
          <a:xfrm>
            <a:off x="7320258" y="5509286"/>
            <a:ext cx="947704" cy="1038321"/>
          </a:xfrm>
          <a:custGeom>
            <a:avLst/>
            <a:gdLst/>
            <a:ahLst/>
            <a:cxnLst/>
            <a:rect l="l" t="t" r="r" b="b"/>
            <a:pathLst>
              <a:path w="947704" h="1038321">
                <a:moveTo>
                  <a:pt x="0" y="0"/>
                </a:moveTo>
                <a:lnTo>
                  <a:pt x="947704" y="0"/>
                </a:lnTo>
                <a:lnTo>
                  <a:pt x="947704" y="1038321"/>
                </a:lnTo>
                <a:lnTo>
                  <a:pt x="0" y="10383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l-PL"/>
          </a:p>
        </p:txBody>
      </p:sp>
      <p:sp>
        <p:nvSpPr>
          <p:cNvPr id="11" name="Freeform 11"/>
          <p:cNvSpPr/>
          <p:nvPr/>
        </p:nvSpPr>
        <p:spPr>
          <a:xfrm>
            <a:off x="10157281" y="6907250"/>
            <a:ext cx="2208128" cy="2208128"/>
          </a:xfrm>
          <a:custGeom>
            <a:avLst/>
            <a:gdLst/>
            <a:ahLst/>
            <a:cxnLst/>
            <a:rect l="l" t="t" r="r" b="b"/>
            <a:pathLst>
              <a:path w="2208128" h="2208128">
                <a:moveTo>
                  <a:pt x="0" y="0"/>
                </a:moveTo>
                <a:lnTo>
                  <a:pt x="2208128" y="0"/>
                </a:lnTo>
                <a:lnTo>
                  <a:pt x="2208128" y="2208128"/>
                </a:lnTo>
                <a:lnTo>
                  <a:pt x="0" y="22081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l-PL"/>
          </a:p>
        </p:txBody>
      </p:sp>
      <p:sp>
        <p:nvSpPr>
          <p:cNvPr id="12" name="Freeform 12"/>
          <p:cNvSpPr/>
          <p:nvPr/>
        </p:nvSpPr>
        <p:spPr>
          <a:xfrm>
            <a:off x="3222812" y="6907250"/>
            <a:ext cx="2208128" cy="2208128"/>
          </a:xfrm>
          <a:custGeom>
            <a:avLst/>
            <a:gdLst/>
            <a:ahLst/>
            <a:cxnLst/>
            <a:rect l="l" t="t" r="r" b="b"/>
            <a:pathLst>
              <a:path w="2208128" h="2208128">
                <a:moveTo>
                  <a:pt x="0" y="0"/>
                </a:moveTo>
                <a:lnTo>
                  <a:pt x="2208128" y="0"/>
                </a:lnTo>
                <a:lnTo>
                  <a:pt x="2208128" y="2208128"/>
                </a:lnTo>
                <a:lnTo>
                  <a:pt x="0" y="22081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l-PL"/>
          </a:p>
        </p:txBody>
      </p:sp>
      <p:sp>
        <p:nvSpPr>
          <p:cNvPr id="13" name="Freeform 13"/>
          <p:cNvSpPr/>
          <p:nvPr/>
        </p:nvSpPr>
        <p:spPr>
          <a:xfrm>
            <a:off x="3701099" y="7413982"/>
            <a:ext cx="1251553" cy="1194665"/>
          </a:xfrm>
          <a:custGeom>
            <a:avLst/>
            <a:gdLst/>
            <a:ahLst/>
            <a:cxnLst/>
            <a:rect l="l" t="t" r="r" b="b"/>
            <a:pathLst>
              <a:path w="1251553" h="1194665">
                <a:moveTo>
                  <a:pt x="0" y="0"/>
                </a:moveTo>
                <a:lnTo>
                  <a:pt x="1251553" y="0"/>
                </a:lnTo>
                <a:lnTo>
                  <a:pt x="1251553" y="1194664"/>
                </a:lnTo>
                <a:lnTo>
                  <a:pt x="0" y="11946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l-PL"/>
          </a:p>
        </p:txBody>
      </p:sp>
      <p:grpSp>
        <p:nvGrpSpPr>
          <p:cNvPr id="14" name="Group 14"/>
          <p:cNvGrpSpPr/>
          <p:nvPr/>
        </p:nvGrpSpPr>
        <p:grpSpPr>
          <a:xfrm>
            <a:off x="788688" y="4047553"/>
            <a:ext cx="3427070" cy="638969"/>
            <a:chOff x="0" y="0"/>
            <a:chExt cx="914964" cy="170593"/>
          </a:xfrm>
        </p:grpSpPr>
        <p:sp>
          <p:nvSpPr>
            <p:cNvPr id="15" name="Freeform 15"/>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4D1354"/>
            </a:solidFill>
          </p:spPr>
          <p:txBody>
            <a:bodyPr/>
            <a:lstStyle/>
            <a:p>
              <a:endParaRPr lang="pl-PL"/>
            </a:p>
          </p:txBody>
        </p:sp>
        <p:sp>
          <p:nvSpPr>
            <p:cNvPr id="16" name="TextBox 16"/>
            <p:cNvSpPr txBox="1"/>
            <p:nvPr/>
          </p:nvSpPr>
          <p:spPr>
            <a:xfrm>
              <a:off x="0" y="-47625"/>
              <a:ext cx="914964" cy="218218"/>
            </a:xfrm>
            <a:prstGeom prst="rect">
              <a:avLst/>
            </a:prstGeom>
          </p:spPr>
          <p:txBody>
            <a:bodyPr lIns="50114" tIns="50114" rIns="50114" bIns="50114" rtlCol="0" anchor="ctr"/>
            <a:lstStyle/>
            <a:p>
              <a:pPr marL="0" lvl="0" indent="0" algn="ctr">
                <a:lnSpc>
                  <a:spcPts val="3311"/>
                </a:lnSpc>
                <a:spcBef>
                  <a:spcPct val="0"/>
                </a:spcBef>
              </a:pPr>
              <a:r>
                <a:rPr lang="en-US" sz="2400" spc="24">
                  <a:solidFill>
                    <a:srgbClr val="FFFFFF"/>
                  </a:solidFill>
                  <a:latin typeface="Emblema One"/>
                </a:rPr>
                <a:t>Społeczność</a:t>
              </a:r>
            </a:p>
          </p:txBody>
        </p:sp>
      </p:grpSp>
      <p:grpSp>
        <p:nvGrpSpPr>
          <p:cNvPr id="17" name="Group 17"/>
          <p:cNvGrpSpPr/>
          <p:nvPr/>
        </p:nvGrpSpPr>
        <p:grpSpPr>
          <a:xfrm>
            <a:off x="5918374" y="2697209"/>
            <a:ext cx="3427070" cy="638969"/>
            <a:chOff x="0" y="0"/>
            <a:chExt cx="914964" cy="170593"/>
          </a:xfrm>
        </p:grpSpPr>
        <p:sp>
          <p:nvSpPr>
            <p:cNvPr id="18" name="Freeform 18"/>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4D1354"/>
            </a:solidFill>
          </p:spPr>
          <p:txBody>
            <a:bodyPr/>
            <a:lstStyle/>
            <a:p>
              <a:endParaRPr lang="pl-PL"/>
            </a:p>
          </p:txBody>
        </p:sp>
        <p:sp>
          <p:nvSpPr>
            <p:cNvPr id="19" name="TextBox 19"/>
            <p:cNvSpPr txBox="1"/>
            <p:nvPr/>
          </p:nvSpPr>
          <p:spPr>
            <a:xfrm>
              <a:off x="0" y="-47625"/>
              <a:ext cx="914964" cy="218218"/>
            </a:xfrm>
            <a:prstGeom prst="rect">
              <a:avLst/>
            </a:prstGeom>
          </p:spPr>
          <p:txBody>
            <a:bodyPr lIns="50114" tIns="50114" rIns="50114" bIns="50114" rtlCol="0" anchor="ctr"/>
            <a:lstStyle/>
            <a:p>
              <a:pPr marL="0" lvl="0" indent="0" algn="ctr">
                <a:lnSpc>
                  <a:spcPts val="3311"/>
                </a:lnSpc>
                <a:spcBef>
                  <a:spcPct val="0"/>
                </a:spcBef>
              </a:pPr>
              <a:r>
                <a:rPr lang="en-US" sz="2400" spc="24">
                  <a:solidFill>
                    <a:srgbClr val="FFFFFF"/>
                  </a:solidFill>
                  <a:latin typeface="Emblema One"/>
                </a:rPr>
                <a:t>Prostota</a:t>
              </a:r>
            </a:p>
          </p:txBody>
        </p:sp>
      </p:grpSp>
      <p:grpSp>
        <p:nvGrpSpPr>
          <p:cNvPr id="20" name="Group 20"/>
          <p:cNvGrpSpPr/>
          <p:nvPr/>
        </p:nvGrpSpPr>
        <p:grpSpPr>
          <a:xfrm>
            <a:off x="12365409" y="4955571"/>
            <a:ext cx="3427070" cy="638969"/>
            <a:chOff x="0" y="0"/>
            <a:chExt cx="914964" cy="170593"/>
          </a:xfrm>
        </p:grpSpPr>
        <p:sp>
          <p:nvSpPr>
            <p:cNvPr id="21" name="Freeform 2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4D1354"/>
            </a:solidFill>
          </p:spPr>
          <p:txBody>
            <a:bodyPr/>
            <a:lstStyle/>
            <a:p>
              <a:endParaRPr lang="pl-PL"/>
            </a:p>
          </p:txBody>
        </p:sp>
        <p:sp>
          <p:nvSpPr>
            <p:cNvPr id="22" name="TextBox 22"/>
            <p:cNvSpPr txBox="1"/>
            <p:nvPr/>
          </p:nvSpPr>
          <p:spPr>
            <a:xfrm>
              <a:off x="0" y="-47625"/>
              <a:ext cx="914964" cy="218218"/>
            </a:xfrm>
            <a:prstGeom prst="rect">
              <a:avLst/>
            </a:prstGeom>
          </p:spPr>
          <p:txBody>
            <a:bodyPr lIns="50114" tIns="50114" rIns="50114" bIns="50114" rtlCol="0" anchor="ctr"/>
            <a:lstStyle/>
            <a:p>
              <a:pPr marL="0" lvl="0" indent="0" algn="ctr">
                <a:lnSpc>
                  <a:spcPts val="3311"/>
                </a:lnSpc>
                <a:spcBef>
                  <a:spcPct val="0"/>
                </a:spcBef>
              </a:pPr>
              <a:r>
                <a:rPr lang="en-US" sz="2400" spc="24">
                  <a:solidFill>
                    <a:srgbClr val="FFFFFF"/>
                  </a:solidFill>
                  <a:latin typeface="Emblema One"/>
                </a:rPr>
                <a:t>Open Source</a:t>
              </a:r>
            </a:p>
          </p:txBody>
        </p:sp>
      </p:grpSp>
      <p:sp>
        <p:nvSpPr>
          <p:cNvPr id="23" name="Freeform 23"/>
          <p:cNvSpPr/>
          <p:nvPr/>
        </p:nvSpPr>
        <p:spPr>
          <a:xfrm>
            <a:off x="10632446" y="7413982"/>
            <a:ext cx="1257798" cy="1088567"/>
          </a:xfrm>
          <a:custGeom>
            <a:avLst/>
            <a:gdLst/>
            <a:ahLst/>
            <a:cxnLst/>
            <a:rect l="l" t="t" r="r" b="b"/>
            <a:pathLst>
              <a:path w="1257798" h="1088567">
                <a:moveTo>
                  <a:pt x="0" y="0"/>
                </a:moveTo>
                <a:lnTo>
                  <a:pt x="1257798" y="0"/>
                </a:lnTo>
                <a:lnTo>
                  <a:pt x="1257798" y="1088567"/>
                </a:lnTo>
                <a:lnTo>
                  <a:pt x="0" y="1088567"/>
                </a:lnTo>
                <a:lnTo>
                  <a:pt x="0" y="0"/>
                </a:lnTo>
                <a:close/>
              </a:path>
            </a:pathLst>
          </a:custGeom>
          <a:blipFill>
            <a:blip r:embed="rId13">
              <a:extLst>
                <a:ext uri="{96DAC541-7B7A-43D3-8B79-37D633B846F1}">
                  <asvg:svgBlip xmlns:asvg="http://schemas.microsoft.com/office/drawing/2016/SVG/main" r:embed="rId14"/>
                </a:ext>
              </a:extLst>
            </a:blip>
            <a:stretch>
              <a:fillRect l="-11" r="-11"/>
            </a:stretch>
          </a:blipFill>
        </p:spPr>
        <p:txBody>
          <a:bodyPr/>
          <a:lstStyle/>
          <a:p>
            <a:endParaRPr lang="pl-PL"/>
          </a:p>
        </p:txBody>
      </p:sp>
      <p:sp>
        <p:nvSpPr>
          <p:cNvPr id="24" name="Freeform 24"/>
          <p:cNvSpPr/>
          <p:nvPr/>
        </p:nvSpPr>
        <p:spPr>
          <a:xfrm>
            <a:off x="14003611" y="94665"/>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pl-PL"/>
          </a:p>
        </p:txBody>
      </p:sp>
      <p:sp>
        <p:nvSpPr>
          <p:cNvPr id="25" name="TextBox 25"/>
          <p:cNvSpPr txBox="1"/>
          <p:nvPr/>
        </p:nvSpPr>
        <p:spPr>
          <a:xfrm>
            <a:off x="460709" y="389382"/>
            <a:ext cx="9235582" cy="639318"/>
          </a:xfrm>
          <a:prstGeom prst="rect">
            <a:avLst/>
          </a:prstGeom>
        </p:spPr>
        <p:txBody>
          <a:bodyPr lIns="0" tIns="0" rIns="0" bIns="0" rtlCol="0" anchor="t">
            <a:spAutoFit/>
          </a:bodyPr>
          <a:lstStyle/>
          <a:p>
            <a:pPr>
              <a:lnSpc>
                <a:spcPts val="4956"/>
              </a:lnSpc>
            </a:pPr>
            <a:r>
              <a:rPr lang="en-US" sz="4200">
                <a:solidFill>
                  <a:srgbClr val="FFFFFF"/>
                </a:solidFill>
                <a:latin typeface="Emblema One"/>
              </a:rPr>
              <a:t>Data Science - Python</a:t>
            </a:r>
          </a:p>
        </p:txBody>
      </p:sp>
      <p:sp>
        <p:nvSpPr>
          <p:cNvPr id="26" name="TextBox 26"/>
          <p:cNvSpPr txBox="1"/>
          <p:nvPr/>
        </p:nvSpPr>
        <p:spPr>
          <a:xfrm>
            <a:off x="1028700" y="9094197"/>
            <a:ext cx="1483795" cy="1042907"/>
          </a:xfrm>
          <a:prstGeom prst="rect">
            <a:avLst/>
          </a:prstGeom>
        </p:spPr>
        <p:txBody>
          <a:bodyPr lIns="0" tIns="0" rIns="0" bIns="0" rtlCol="0" anchor="t">
            <a:spAutoFit/>
          </a:bodyPr>
          <a:lstStyle/>
          <a:p>
            <a:pPr marL="0" lvl="0" indent="0">
              <a:lnSpc>
                <a:spcPts val="8115"/>
              </a:lnSpc>
              <a:spcBef>
                <a:spcPct val="0"/>
              </a:spcBef>
            </a:pPr>
            <a:r>
              <a:rPr lang="en-US" sz="6877">
                <a:solidFill>
                  <a:srgbClr val="FFFFFF"/>
                </a:solidFill>
                <a:latin typeface="HK Grotesk Bold"/>
              </a:rPr>
              <a:t>4</a:t>
            </a:r>
          </a:p>
        </p:txBody>
      </p:sp>
      <p:sp>
        <p:nvSpPr>
          <p:cNvPr id="27" name="TextBox 27"/>
          <p:cNvSpPr txBox="1"/>
          <p:nvPr/>
        </p:nvSpPr>
        <p:spPr>
          <a:xfrm>
            <a:off x="3740907" y="1328585"/>
            <a:ext cx="2980531" cy="38227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Dlaczego Python?</a:t>
            </a:r>
          </a:p>
        </p:txBody>
      </p:sp>
      <p:sp>
        <p:nvSpPr>
          <p:cNvPr id="28" name="TextBox 28"/>
          <p:cNvSpPr txBox="1"/>
          <p:nvPr/>
        </p:nvSpPr>
        <p:spPr>
          <a:xfrm>
            <a:off x="0" y="4732318"/>
            <a:ext cx="5308034" cy="1771113"/>
          </a:xfrm>
          <a:prstGeom prst="rect">
            <a:avLst/>
          </a:prstGeom>
        </p:spPr>
        <p:txBody>
          <a:bodyPr lIns="0" tIns="0" rIns="0" bIns="0" rtlCol="0" anchor="t">
            <a:spAutoFit/>
          </a:bodyPr>
          <a:lstStyle/>
          <a:p>
            <a:pPr marL="0" lvl="0" indent="0" algn="ctr">
              <a:lnSpc>
                <a:spcPts val="2332"/>
              </a:lnSpc>
              <a:spcBef>
                <a:spcPct val="0"/>
              </a:spcBef>
            </a:pPr>
            <a:r>
              <a:rPr lang="en-US" sz="1690" spc="165">
                <a:solidFill>
                  <a:srgbClr val="FFFFFF"/>
                </a:solidFill>
                <a:latin typeface="Emblema One"/>
              </a:rPr>
              <a:t>Python ma ogromne wsparcie społecznościowe, co ułatwia programistom rozwiązywanie różnorodnych problemów. Dzięki platformom takim jak Stack Overflow.</a:t>
            </a:r>
          </a:p>
        </p:txBody>
      </p:sp>
      <p:sp>
        <p:nvSpPr>
          <p:cNvPr id="29" name="TextBox 29"/>
          <p:cNvSpPr txBox="1"/>
          <p:nvPr/>
        </p:nvSpPr>
        <p:spPr>
          <a:xfrm>
            <a:off x="4984349" y="3298078"/>
            <a:ext cx="5295120" cy="1472340"/>
          </a:xfrm>
          <a:prstGeom prst="rect">
            <a:avLst/>
          </a:prstGeom>
        </p:spPr>
        <p:txBody>
          <a:bodyPr lIns="0" tIns="0" rIns="0" bIns="0" rtlCol="0" anchor="t">
            <a:spAutoFit/>
          </a:bodyPr>
          <a:lstStyle/>
          <a:p>
            <a:pPr marL="0" lvl="0" indent="0" algn="ctr">
              <a:lnSpc>
                <a:spcPts val="2326"/>
              </a:lnSpc>
              <a:spcBef>
                <a:spcPct val="0"/>
              </a:spcBef>
            </a:pPr>
            <a:r>
              <a:rPr lang="en-US" sz="1686" spc="165">
                <a:solidFill>
                  <a:srgbClr val="FFFFFF"/>
                </a:solidFill>
                <a:latin typeface="Emblema One"/>
              </a:rPr>
              <a:t>Python jest łatwy do nauki dzięki swojej prostocie i przejrzystości. Więcej czasu można poświęcić na eksperymentowanie niż samo pisanie kodu.</a:t>
            </a:r>
          </a:p>
        </p:txBody>
      </p:sp>
      <p:sp>
        <p:nvSpPr>
          <p:cNvPr id="30" name="TextBox 30"/>
          <p:cNvSpPr txBox="1"/>
          <p:nvPr/>
        </p:nvSpPr>
        <p:spPr>
          <a:xfrm>
            <a:off x="11431384" y="5556440"/>
            <a:ext cx="5295120" cy="1472340"/>
          </a:xfrm>
          <a:prstGeom prst="rect">
            <a:avLst/>
          </a:prstGeom>
        </p:spPr>
        <p:txBody>
          <a:bodyPr lIns="0" tIns="0" rIns="0" bIns="0" rtlCol="0" anchor="t">
            <a:spAutoFit/>
          </a:bodyPr>
          <a:lstStyle/>
          <a:p>
            <a:pPr marL="0" lvl="0" indent="0" algn="ctr">
              <a:lnSpc>
                <a:spcPts val="2326"/>
              </a:lnSpc>
              <a:spcBef>
                <a:spcPct val="0"/>
              </a:spcBef>
            </a:pPr>
            <a:r>
              <a:rPr lang="en-US" sz="1686" spc="165">
                <a:solidFill>
                  <a:srgbClr val="FFFFFF"/>
                </a:solidFill>
                <a:latin typeface="Emblema One"/>
              </a:rPr>
              <a:t>Python jest oprogramowaniem open source. Istnieje wiele otwartych bibliotek Pythona służacych do manipulacji oraz wizualizacji zebranych danych</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alphaModFix amt="86000"/>
            </a:blip>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alphaModFix amt="63000"/>
            </a:blip>
            <a:stretch>
              <a:fillRect/>
            </a:stretch>
          </a:blipFill>
        </p:spPr>
        <p:txBody>
          <a:bodyPr/>
          <a:lstStyle/>
          <a:p>
            <a:endParaRPr lang="pl-PL"/>
          </a:p>
        </p:txBody>
      </p:sp>
      <p:grpSp>
        <p:nvGrpSpPr>
          <p:cNvPr id="6" name="Group 6"/>
          <p:cNvGrpSpPr/>
          <p:nvPr/>
        </p:nvGrpSpPr>
        <p:grpSpPr>
          <a:xfrm>
            <a:off x="274193" y="201797"/>
            <a:ext cx="16285299" cy="826903"/>
            <a:chOff x="0" y="0"/>
            <a:chExt cx="21713732" cy="1102537"/>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GroupBy</a:t>
              </a:r>
            </a:p>
          </p:txBody>
        </p:sp>
      </p:grpSp>
      <p:sp>
        <p:nvSpPr>
          <p:cNvPr id="9" name="Freeform 9"/>
          <p:cNvSpPr/>
          <p:nvPr/>
        </p:nvSpPr>
        <p:spPr>
          <a:xfrm>
            <a:off x="11539291" y="0"/>
            <a:ext cx="6748709" cy="10287000"/>
          </a:xfrm>
          <a:custGeom>
            <a:avLst/>
            <a:gdLst/>
            <a:ahLst/>
            <a:cxnLst/>
            <a:rect l="l" t="t" r="r" b="b"/>
            <a:pathLst>
              <a:path w="6748709" h="10287000">
                <a:moveTo>
                  <a:pt x="0" y="0"/>
                </a:moveTo>
                <a:lnTo>
                  <a:pt x="6748709" y="0"/>
                </a:lnTo>
                <a:lnTo>
                  <a:pt x="6748709" y="10287000"/>
                </a:lnTo>
                <a:lnTo>
                  <a:pt x="0" y="1028700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10" name="TextBox 10"/>
          <p:cNvSpPr txBox="1"/>
          <p:nvPr/>
        </p:nvSpPr>
        <p:spPr>
          <a:xfrm>
            <a:off x="274193" y="1115520"/>
            <a:ext cx="10100455" cy="2501265"/>
          </a:xfrm>
          <a:prstGeom prst="rect">
            <a:avLst/>
          </a:prstGeom>
        </p:spPr>
        <p:txBody>
          <a:bodyPr lIns="0" tIns="0" rIns="0" bIns="0" rtlCol="0" anchor="t">
            <a:spAutoFit/>
          </a:bodyPr>
          <a:lstStyle/>
          <a:p>
            <a:pPr>
              <a:lnSpc>
                <a:spcPts val="3359"/>
              </a:lnSpc>
            </a:pPr>
            <a:r>
              <a:rPr lang="en-US" sz="2400">
                <a:solidFill>
                  <a:srgbClr val="FFFFFF"/>
                </a:solidFill>
                <a:latin typeface="Emblema One"/>
              </a:rPr>
              <a:t>Mechanizm ten używany jest to dzielenia danych na grupy według pewnego kryterium, wzdłuż wierszy lub kolumn. Następnie na grupach wykonywane są funkcję, które tworzą nowe wartości. Następnie wszystkie zwrócone wartości ponownie łączone są w strukturę danych.</a:t>
            </a:r>
          </a:p>
        </p:txBody>
      </p:sp>
      <p:sp>
        <p:nvSpPr>
          <p:cNvPr id="11" name="TextBox 11"/>
          <p:cNvSpPr txBox="1"/>
          <p:nvPr/>
        </p:nvSpPr>
        <p:spPr>
          <a:xfrm>
            <a:off x="3537569" y="5059811"/>
            <a:ext cx="8496300" cy="405765"/>
          </a:xfrm>
          <a:prstGeom prst="rect">
            <a:avLst/>
          </a:prstGeom>
        </p:spPr>
        <p:txBody>
          <a:bodyPr lIns="0" tIns="0" rIns="0" bIns="0" rtlCol="0" anchor="t">
            <a:spAutoFit/>
          </a:bodyPr>
          <a:lstStyle/>
          <a:p>
            <a:pPr>
              <a:lnSpc>
                <a:spcPts val="3359"/>
              </a:lnSpc>
            </a:pPr>
            <a:r>
              <a:rPr lang="en-US" sz="2400">
                <a:solidFill>
                  <a:srgbClr val="FFFFFF"/>
                </a:solidFill>
                <a:latin typeface="Emblema One"/>
              </a:rPr>
              <a:t>możemy używać wielu kluczy naraz</a:t>
            </a:r>
          </a:p>
        </p:txBody>
      </p:sp>
      <p:pic>
        <p:nvPicPr>
          <p:cNvPr id="12" name="Picture 12"/>
          <p:cNvPicPr>
            <a:picLocks noChangeAspect="1"/>
          </p:cNvPicPr>
          <p:nvPr/>
        </p:nvPicPr>
        <p:blipFill>
          <a:blip r:embed="rId6"/>
          <a:srcRect/>
          <a:stretch>
            <a:fillRect/>
          </a:stretch>
        </p:blipFill>
        <p:spPr>
          <a:xfrm>
            <a:off x="10097664" y="5192576"/>
            <a:ext cx="1400002" cy="273000"/>
          </a:xfrm>
          <a:prstGeom prst="rect">
            <a:avLst/>
          </a:prstGeom>
        </p:spPr>
      </p:pic>
      <p:sp>
        <p:nvSpPr>
          <p:cNvPr id="13" name="TextBox 13"/>
          <p:cNvSpPr txBox="1"/>
          <p:nvPr/>
        </p:nvSpPr>
        <p:spPr>
          <a:xfrm>
            <a:off x="3695344" y="6692988"/>
            <a:ext cx="6560094" cy="16630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grupowanie możemy przeprowadzać bezpośrednio na obiekcie </a:t>
            </a:r>
            <a:r>
              <a:rPr lang="en-US" sz="2400">
                <a:solidFill>
                  <a:srgbClr val="38B6FF"/>
                </a:solidFill>
                <a:latin typeface="Emblema One"/>
              </a:rPr>
              <a:t>DataFrame</a:t>
            </a:r>
            <a:r>
              <a:rPr lang="en-US" sz="2400">
                <a:solidFill>
                  <a:srgbClr val="FFFFFF"/>
                </a:solidFill>
                <a:latin typeface="Emblema One"/>
              </a:rPr>
              <a:t> przy użyciu metody </a:t>
            </a:r>
            <a:r>
              <a:rPr lang="en-US" sz="2400">
                <a:solidFill>
                  <a:srgbClr val="38B6FF"/>
                </a:solidFill>
                <a:latin typeface="Emblema One"/>
              </a:rPr>
              <a:t>groupby()</a:t>
            </a:r>
          </a:p>
        </p:txBody>
      </p:sp>
      <p:pic>
        <p:nvPicPr>
          <p:cNvPr id="14" name="Picture 14"/>
          <p:cNvPicPr>
            <a:picLocks noChangeAspect="1"/>
          </p:cNvPicPr>
          <p:nvPr/>
        </p:nvPicPr>
        <p:blipFill>
          <a:blip r:embed="rId6"/>
          <a:srcRect/>
          <a:stretch>
            <a:fillRect/>
          </a:stretch>
        </p:blipFill>
        <p:spPr>
          <a:xfrm>
            <a:off x="10097664" y="7411833"/>
            <a:ext cx="1400002" cy="273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grpSp>
        <p:nvGrpSpPr>
          <p:cNvPr id="4" name="Group 4"/>
          <p:cNvGrpSpPr/>
          <p:nvPr/>
        </p:nvGrpSpPr>
        <p:grpSpPr>
          <a:xfrm>
            <a:off x="274193" y="201797"/>
            <a:ext cx="16285299" cy="826903"/>
            <a:chOff x="0" y="0"/>
            <a:chExt cx="21713732" cy="1102537"/>
          </a:xfrm>
        </p:grpSpPr>
        <p:sp>
          <p:nvSpPr>
            <p:cNvPr id="5" name="AutoShape 5"/>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Iteracja po grupach</a:t>
              </a:r>
            </a:p>
          </p:txBody>
        </p:sp>
      </p:grpSp>
      <p:sp>
        <p:nvSpPr>
          <p:cNvPr id="7" name="Freeform 7"/>
          <p:cNvSpPr/>
          <p:nvPr/>
        </p:nvSpPr>
        <p:spPr>
          <a:xfrm>
            <a:off x="3229190" y="1636355"/>
            <a:ext cx="10375305" cy="7014291"/>
          </a:xfrm>
          <a:custGeom>
            <a:avLst/>
            <a:gdLst/>
            <a:ahLst/>
            <a:cxnLst/>
            <a:rect l="l" t="t" r="r" b="b"/>
            <a:pathLst>
              <a:path w="10375305" h="7014291">
                <a:moveTo>
                  <a:pt x="0" y="0"/>
                </a:moveTo>
                <a:lnTo>
                  <a:pt x="10375305" y="0"/>
                </a:lnTo>
                <a:lnTo>
                  <a:pt x="10375305" y="7014290"/>
                </a:lnTo>
                <a:lnTo>
                  <a:pt x="0" y="7014290"/>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8" name="Picture 8"/>
          <p:cNvPicPr>
            <a:picLocks noChangeAspect="1"/>
          </p:cNvPicPr>
          <p:nvPr/>
        </p:nvPicPr>
        <p:blipFill>
          <a:blip r:embed="rId5"/>
          <a:srcRect/>
          <a:stretch>
            <a:fillRect/>
          </a:stretch>
        </p:blipFill>
        <p:spPr>
          <a:xfrm rot="7166169">
            <a:off x="7609824" y="768593"/>
            <a:ext cx="1614037" cy="1735524"/>
          </a:xfrm>
          <a:prstGeom prst="rect">
            <a:avLst/>
          </a:prstGeom>
        </p:spPr>
      </p:pic>
      <p:sp>
        <p:nvSpPr>
          <p:cNvPr id="9" name="TextBox 9"/>
          <p:cNvSpPr txBox="1"/>
          <p:nvPr/>
        </p:nvSpPr>
        <p:spPr>
          <a:xfrm>
            <a:off x="9773121" y="567623"/>
            <a:ext cx="6659297" cy="8248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wartości powiązane z danymi kluczami</a:t>
            </a:r>
          </a:p>
        </p:txBody>
      </p:sp>
      <p:pic>
        <p:nvPicPr>
          <p:cNvPr id="10" name="Picture 10"/>
          <p:cNvPicPr>
            <a:picLocks noChangeAspect="1"/>
          </p:cNvPicPr>
          <p:nvPr/>
        </p:nvPicPr>
        <p:blipFill>
          <a:blip r:embed="rId6"/>
          <a:srcRect/>
          <a:stretch>
            <a:fillRect/>
          </a:stretch>
        </p:blipFill>
        <p:spPr>
          <a:xfrm rot="-1016978">
            <a:off x="3365061" y="2374659"/>
            <a:ext cx="1908553" cy="333997"/>
          </a:xfrm>
          <a:prstGeom prst="rect">
            <a:avLst/>
          </a:prstGeom>
        </p:spPr>
      </p:pic>
      <p:sp>
        <p:nvSpPr>
          <p:cNvPr id="11" name="TextBox 11"/>
          <p:cNvSpPr txBox="1"/>
          <p:nvPr/>
        </p:nvSpPr>
        <p:spPr>
          <a:xfrm>
            <a:off x="135691" y="2931978"/>
            <a:ext cx="3808095" cy="8248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krotka zawierająca klucze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828277" y="9031944"/>
            <a:ext cx="2604581" cy="2467841"/>
          </a:xfrm>
          <a:custGeom>
            <a:avLst/>
            <a:gdLst/>
            <a:ahLst/>
            <a:cxnLst/>
            <a:rect l="l" t="t" r="r" b="b"/>
            <a:pathLst>
              <a:path w="2604581" h="2467841">
                <a:moveTo>
                  <a:pt x="0" y="0"/>
                </a:moveTo>
                <a:lnTo>
                  <a:pt x="2604581" y="0"/>
                </a:lnTo>
                <a:lnTo>
                  <a:pt x="2604581" y="2467841"/>
                </a:lnTo>
                <a:lnTo>
                  <a:pt x="0" y="2467841"/>
                </a:lnTo>
                <a:lnTo>
                  <a:pt x="0" y="0"/>
                </a:lnTo>
                <a:close/>
              </a:path>
            </a:pathLst>
          </a:custGeom>
          <a:blipFill>
            <a:blip r:embed="rId2"/>
            <a:stretch>
              <a:fillRect/>
            </a:stretch>
          </a:blipFill>
        </p:spPr>
        <p:txBody>
          <a:bodyPr/>
          <a:lstStyle/>
          <a:p>
            <a:endParaRPr lang="pl-PL"/>
          </a:p>
        </p:txBody>
      </p:sp>
      <p:sp>
        <p:nvSpPr>
          <p:cNvPr id="3" name="Freeform 3"/>
          <p:cNvSpPr/>
          <p:nvPr/>
        </p:nvSpPr>
        <p:spPr>
          <a:xfrm rot="-9088749">
            <a:off x="1631143" y="-2578373"/>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stretch>
              <a:fillRect/>
            </a:stretch>
          </a:blipFill>
        </p:spPr>
        <p:txBody>
          <a:bodyPr/>
          <a:lstStyle/>
          <a:p>
            <a:endParaRPr lang="pl-PL"/>
          </a:p>
        </p:txBody>
      </p:sp>
      <p:sp>
        <p:nvSpPr>
          <p:cNvPr id="4" name="Freeform 4"/>
          <p:cNvSpPr/>
          <p:nvPr/>
        </p:nvSpPr>
        <p:spPr>
          <a:xfrm rot="313119">
            <a:off x="-4260956" y="4238960"/>
            <a:ext cx="8275792" cy="7913726"/>
          </a:xfrm>
          <a:custGeom>
            <a:avLst/>
            <a:gdLst/>
            <a:ahLst/>
            <a:cxnLst/>
            <a:rect l="l" t="t" r="r" b="b"/>
            <a:pathLst>
              <a:path w="8275792" h="7913726">
                <a:moveTo>
                  <a:pt x="0" y="0"/>
                </a:moveTo>
                <a:lnTo>
                  <a:pt x="8275792" y="0"/>
                </a:lnTo>
                <a:lnTo>
                  <a:pt x="8275792" y="7913726"/>
                </a:lnTo>
                <a:lnTo>
                  <a:pt x="0" y="7913726"/>
                </a:lnTo>
                <a:lnTo>
                  <a:pt x="0" y="0"/>
                </a:lnTo>
                <a:close/>
              </a:path>
            </a:pathLst>
          </a:custGeom>
          <a:blipFill>
            <a:blip r:embed="rId3">
              <a:alphaModFix amt="57000"/>
            </a:blip>
            <a:stretch>
              <a:fillRect/>
            </a:stretch>
          </a:blipFill>
        </p:spPr>
        <p:txBody>
          <a:bodyPr/>
          <a:lstStyle/>
          <a:p>
            <a:endParaRPr lang="pl-PL"/>
          </a:p>
        </p:txBody>
      </p:sp>
      <p:sp>
        <p:nvSpPr>
          <p:cNvPr id="5" name="Freeform 5"/>
          <p:cNvSpPr/>
          <p:nvPr/>
        </p:nvSpPr>
        <p:spPr>
          <a:xfrm rot="965189">
            <a:off x="11239029" y="-3141539"/>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4">
              <a:alphaModFix amt="68000"/>
            </a:blip>
            <a:stretch>
              <a:fillRect/>
            </a:stretch>
          </a:blipFill>
        </p:spPr>
        <p:txBody>
          <a:bodyPr/>
          <a:lstStyle/>
          <a:p>
            <a:endParaRPr lang="pl-PL"/>
          </a:p>
        </p:txBody>
      </p:sp>
      <p:sp>
        <p:nvSpPr>
          <p:cNvPr id="6" name="Freeform 6"/>
          <p:cNvSpPr/>
          <p:nvPr/>
        </p:nvSpPr>
        <p:spPr>
          <a:xfrm rot="1207755">
            <a:off x="13218087" y="5225672"/>
            <a:ext cx="6135171" cy="7102948"/>
          </a:xfrm>
          <a:custGeom>
            <a:avLst/>
            <a:gdLst/>
            <a:ahLst/>
            <a:cxnLst/>
            <a:rect l="l" t="t" r="r" b="b"/>
            <a:pathLst>
              <a:path w="6135171" h="7102948">
                <a:moveTo>
                  <a:pt x="0" y="0"/>
                </a:moveTo>
                <a:lnTo>
                  <a:pt x="6135171" y="0"/>
                </a:lnTo>
                <a:lnTo>
                  <a:pt x="6135171" y="7102948"/>
                </a:lnTo>
                <a:lnTo>
                  <a:pt x="0" y="7102948"/>
                </a:lnTo>
                <a:lnTo>
                  <a:pt x="0" y="0"/>
                </a:lnTo>
                <a:close/>
              </a:path>
            </a:pathLst>
          </a:custGeom>
          <a:blipFill>
            <a:blip r:embed="rId5"/>
            <a:stretch>
              <a:fillRect/>
            </a:stretch>
          </a:blipFill>
        </p:spPr>
        <p:txBody>
          <a:bodyPr/>
          <a:lstStyle/>
          <a:p>
            <a:endParaRPr lang="pl-PL"/>
          </a:p>
        </p:txBody>
      </p:sp>
      <p:grpSp>
        <p:nvGrpSpPr>
          <p:cNvPr id="7" name="Group 7"/>
          <p:cNvGrpSpPr/>
          <p:nvPr/>
        </p:nvGrpSpPr>
        <p:grpSpPr>
          <a:xfrm>
            <a:off x="274193" y="201797"/>
            <a:ext cx="16285299" cy="826903"/>
            <a:chOff x="0" y="0"/>
            <a:chExt cx="21713732" cy="1102537"/>
          </a:xfrm>
        </p:grpSpPr>
        <p:sp>
          <p:nvSpPr>
            <p:cNvPr id="8" name="AutoShape 8"/>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9" name="TextBox 9"/>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Wybieranie kolumn</a:t>
              </a:r>
            </a:p>
          </p:txBody>
        </p:sp>
      </p:grpSp>
      <p:sp>
        <p:nvSpPr>
          <p:cNvPr id="10" name="Freeform 10"/>
          <p:cNvSpPr/>
          <p:nvPr/>
        </p:nvSpPr>
        <p:spPr>
          <a:xfrm>
            <a:off x="5173550" y="2537070"/>
            <a:ext cx="12642604" cy="5868952"/>
          </a:xfrm>
          <a:custGeom>
            <a:avLst/>
            <a:gdLst/>
            <a:ahLst/>
            <a:cxnLst/>
            <a:rect l="l" t="t" r="r" b="b"/>
            <a:pathLst>
              <a:path w="12642604" h="5868952">
                <a:moveTo>
                  <a:pt x="0" y="0"/>
                </a:moveTo>
                <a:lnTo>
                  <a:pt x="12642604" y="0"/>
                </a:lnTo>
                <a:lnTo>
                  <a:pt x="12642604" y="5868952"/>
                </a:lnTo>
                <a:lnTo>
                  <a:pt x="0" y="5868952"/>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pic>
        <p:nvPicPr>
          <p:cNvPr id="11" name="Picture 11"/>
          <p:cNvPicPr>
            <a:picLocks noChangeAspect="1"/>
          </p:cNvPicPr>
          <p:nvPr/>
        </p:nvPicPr>
        <p:blipFill>
          <a:blip r:embed="rId7"/>
          <a:srcRect/>
          <a:stretch>
            <a:fillRect/>
          </a:stretch>
        </p:blipFill>
        <p:spPr>
          <a:xfrm rot="-2390596">
            <a:off x="4198237" y="2335847"/>
            <a:ext cx="1614037" cy="1735524"/>
          </a:xfrm>
          <a:prstGeom prst="rect">
            <a:avLst/>
          </a:prstGeom>
        </p:spPr>
      </p:pic>
      <p:sp>
        <p:nvSpPr>
          <p:cNvPr id="12" name="TextBox 12"/>
          <p:cNvSpPr txBox="1"/>
          <p:nvPr/>
        </p:nvSpPr>
        <p:spPr>
          <a:xfrm>
            <a:off x="510968" y="1588846"/>
            <a:ext cx="4662582" cy="12439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oba sposoby wyboru kolumn do grupowania są poprawne i używane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4111359" y="-336481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txBody>
          <a:bodyPr/>
          <a:lstStyle/>
          <a:p>
            <a:endParaRPr lang="pl-PL"/>
          </a:p>
        </p:txBody>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Inne możliwości grupowania</a:t>
              </a:r>
            </a:p>
          </p:txBody>
        </p:sp>
      </p:grpSp>
      <p:sp>
        <p:nvSpPr>
          <p:cNvPr id="8" name="Freeform 8"/>
          <p:cNvSpPr/>
          <p:nvPr/>
        </p:nvSpPr>
        <p:spPr>
          <a:xfrm>
            <a:off x="3765257" y="2072350"/>
            <a:ext cx="9747725" cy="7587614"/>
          </a:xfrm>
          <a:custGeom>
            <a:avLst/>
            <a:gdLst/>
            <a:ahLst/>
            <a:cxnLst/>
            <a:rect l="l" t="t" r="r" b="b"/>
            <a:pathLst>
              <a:path w="9747725" h="7587614">
                <a:moveTo>
                  <a:pt x="0" y="0"/>
                </a:moveTo>
                <a:lnTo>
                  <a:pt x="9747724" y="0"/>
                </a:lnTo>
                <a:lnTo>
                  <a:pt x="9747724" y="7587614"/>
                </a:lnTo>
                <a:lnTo>
                  <a:pt x="0" y="7587614"/>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9" name="Picture 9"/>
          <p:cNvPicPr>
            <a:picLocks noChangeAspect="1"/>
          </p:cNvPicPr>
          <p:nvPr/>
        </p:nvPicPr>
        <p:blipFill>
          <a:blip r:embed="rId5"/>
          <a:srcRect/>
          <a:stretch>
            <a:fillRect/>
          </a:stretch>
        </p:blipFill>
        <p:spPr>
          <a:xfrm rot="9622228">
            <a:off x="12232641" y="6784302"/>
            <a:ext cx="1614037" cy="1735524"/>
          </a:xfrm>
          <a:prstGeom prst="rect">
            <a:avLst/>
          </a:prstGeom>
        </p:spPr>
      </p:pic>
      <p:sp>
        <p:nvSpPr>
          <p:cNvPr id="10" name="TextBox 10"/>
          <p:cNvSpPr txBox="1"/>
          <p:nvPr/>
        </p:nvSpPr>
        <p:spPr>
          <a:xfrm>
            <a:off x="14091291" y="7675608"/>
            <a:ext cx="3933342" cy="20821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przekazujemy słownik do funkcji i dokonujemy grupowania po wzdłuż kolumn</a:t>
            </a:r>
          </a:p>
        </p:txBody>
      </p:sp>
      <p:sp>
        <p:nvSpPr>
          <p:cNvPr id="11" name="TextBox 11"/>
          <p:cNvSpPr txBox="1"/>
          <p:nvPr/>
        </p:nvSpPr>
        <p:spPr>
          <a:xfrm>
            <a:off x="0" y="1098302"/>
            <a:ext cx="4466883" cy="552450"/>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FFFFFF"/>
                </a:solidFill>
                <a:latin typeface="Emblema One"/>
              </a:rPr>
              <a:t>Użycie słownika</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sp>
        <p:nvSpPr>
          <p:cNvPr id="4" name="Freeform 4"/>
          <p:cNvSpPr/>
          <p:nvPr/>
        </p:nvSpPr>
        <p:spPr>
          <a:xfrm>
            <a:off x="4428442" y="1764393"/>
            <a:ext cx="10190619" cy="6758214"/>
          </a:xfrm>
          <a:custGeom>
            <a:avLst/>
            <a:gdLst/>
            <a:ahLst/>
            <a:cxnLst/>
            <a:rect l="l" t="t" r="r" b="b"/>
            <a:pathLst>
              <a:path w="10190619" h="6758214">
                <a:moveTo>
                  <a:pt x="0" y="0"/>
                </a:moveTo>
                <a:lnTo>
                  <a:pt x="10190619" y="0"/>
                </a:lnTo>
                <a:lnTo>
                  <a:pt x="10190619" y="6758214"/>
                </a:lnTo>
                <a:lnTo>
                  <a:pt x="0" y="6758214"/>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5" name="TextBox 5"/>
          <p:cNvSpPr txBox="1"/>
          <p:nvPr/>
        </p:nvSpPr>
        <p:spPr>
          <a:xfrm>
            <a:off x="0" y="714375"/>
            <a:ext cx="4217027" cy="552450"/>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FFFFFF"/>
                </a:solidFill>
                <a:latin typeface="Emblema One"/>
              </a:rPr>
              <a:t>Użycie funkcji</a:t>
            </a:r>
          </a:p>
        </p:txBody>
      </p:sp>
      <p:pic>
        <p:nvPicPr>
          <p:cNvPr id="6" name="Picture 6"/>
          <p:cNvPicPr>
            <a:picLocks noChangeAspect="1"/>
          </p:cNvPicPr>
          <p:nvPr/>
        </p:nvPicPr>
        <p:blipFill>
          <a:blip r:embed="rId5"/>
          <a:srcRect/>
          <a:stretch>
            <a:fillRect/>
          </a:stretch>
        </p:blipFill>
        <p:spPr>
          <a:xfrm rot="-1016978">
            <a:off x="2512656" y="5414447"/>
            <a:ext cx="1908553" cy="333997"/>
          </a:xfrm>
          <a:prstGeom prst="rect">
            <a:avLst/>
          </a:prstGeom>
        </p:spPr>
      </p:pic>
      <p:sp>
        <p:nvSpPr>
          <p:cNvPr id="7" name="TextBox 7"/>
          <p:cNvSpPr txBox="1"/>
          <p:nvPr/>
        </p:nvSpPr>
        <p:spPr>
          <a:xfrm>
            <a:off x="176210" y="5971766"/>
            <a:ext cx="4252232" cy="20821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przekazujemy do metody </a:t>
            </a:r>
            <a:r>
              <a:rPr lang="en-US" sz="2400">
                <a:solidFill>
                  <a:srgbClr val="38B6FF"/>
                </a:solidFill>
                <a:latin typeface="Emblema One"/>
              </a:rPr>
              <a:t>groupby()</a:t>
            </a:r>
            <a:r>
              <a:rPr lang="en-US" sz="2400">
                <a:solidFill>
                  <a:srgbClr val="FFFFFF"/>
                </a:solidFill>
                <a:latin typeface="Emblema One"/>
              </a:rPr>
              <a:t> funkcję, która ma wpływ na indeksy </a:t>
            </a:r>
            <a:r>
              <a:rPr lang="en-US" sz="2400">
                <a:solidFill>
                  <a:srgbClr val="38B6FF"/>
                </a:solidFill>
                <a:latin typeface="Emblema One"/>
              </a:rPr>
              <a:t>DataFrame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2758421" y="-4071960"/>
            <a:ext cx="7995755" cy="7575978"/>
          </a:xfrm>
          <a:custGeom>
            <a:avLst/>
            <a:gdLst/>
            <a:ahLst/>
            <a:cxnLst/>
            <a:rect l="l" t="t" r="r" b="b"/>
            <a:pathLst>
              <a:path w="7995755" h="7575978">
                <a:moveTo>
                  <a:pt x="0" y="0"/>
                </a:moveTo>
                <a:lnTo>
                  <a:pt x="7995755" y="0"/>
                </a:lnTo>
                <a:lnTo>
                  <a:pt x="7995755"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6027215" y="834177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6" name="Freeform 6"/>
          <p:cNvSpPr/>
          <p:nvPr/>
        </p:nvSpPr>
        <p:spPr>
          <a:xfrm>
            <a:off x="5647169" y="1017249"/>
            <a:ext cx="6966797" cy="7505524"/>
          </a:xfrm>
          <a:custGeom>
            <a:avLst/>
            <a:gdLst/>
            <a:ahLst/>
            <a:cxnLst/>
            <a:rect l="l" t="t" r="r" b="b"/>
            <a:pathLst>
              <a:path w="6966797" h="7505524">
                <a:moveTo>
                  <a:pt x="0" y="0"/>
                </a:moveTo>
                <a:lnTo>
                  <a:pt x="6966797" y="0"/>
                </a:lnTo>
                <a:lnTo>
                  <a:pt x="6966797" y="7505524"/>
                </a:lnTo>
                <a:lnTo>
                  <a:pt x="0" y="7505524"/>
                </a:lnTo>
                <a:lnTo>
                  <a:pt x="0" y="0"/>
                </a:lnTo>
                <a:close/>
              </a:path>
            </a:pathLst>
          </a:custGeom>
          <a:blipFill>
            <a:blip r:embed="rId5">
              <a:alphaModFix amt="70000"/>
            </a:blip>
            <a:stretch>
              <a:fillRect/>
            </a:stretch>
          </a:blipFill>
          <a:ln cap="sq">
            <a:noFill/>
            <a:prstDash val="solid"/>
            <a:miter/>
          </a:ln>
        </p:spPr>
        <p:txBody>
          <a:bodyPr/>
          <a:lstStyle/>
          <a:p>
            <a:endParaRPr lang="pl-PL"/>
          </a:p>
        </p:txBody>
      </p:sp>
      <p:sp>
        <p:nvSpPr>
          <p:cNvPr id="7" name="TextBox 7"/>
          <p:cNvSpPr txBox="1"/>
          <p:nvPr/>
        </p:nvSpPr>
        <p:spPr>
          <a:xfrm>
            <a:off x="5341661" y="4264978"/>
            <a:ext cx="7604678" cy="1576069"/>
          </a:xfrm>
          <a:prstGeom prst="rect">
            <a:avLst/>
          </a:prstGeom>
        </p:spPr>
        <p:txBody>
          <a:bodyPr lIns="0" tIns="0" rIns="0" bIns="0" rtlCol="0" anchor="t">
            <a:spAutoFit/>
          </a:bodyPr>
          <a:lstStyle/>
          <a:p>
            <a:pPr algn="ctr">
              <a:lnSpc>
                <a:spcPts val="12880"/>
              </a:lnSpc>
            </a:pPr>
            <a:r>
              <a:rPr lang="en-US" sz="9200">
                <a:solidFill>
                  <a:srgbClr val="FFFFFF"/>
                </a:solidFill>
                <a:latin typeface="Emblema One"/>
              </a:rPr>
              <a:t>NumPy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sp>
        <p:nvSpPr>
          <p:cNvPr id="4" name="AutoShape 4"/>
          <p:cNvSpPr/>
          <p:nvPr/>
        </p:nvSpPr>
        <p:spPr>
          <a:xfrm>
            <a:off x="476557" y="903907"/>
            <a:ext cx="10326859" cy="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5" name="Group 5"/>
          <p:cNvGrpSpPr/>
          <p:nvPr/>
        </p:nvGrpSpPr>
        <p:grpSpPr>
          <a:xfrm>
            <a:off x="11067706" y="3066704"/>
            <a:ext cx="1290999" cy="1290999"/>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txBody>
            <a:bodyPr/>
            <a:lstStyle/>
            <a:p>
              <a:endParaRPr lang="pl-PL"/>
            </a:p>
          </p:txBody>
        </p:sp>
      </p:grpSp>
      <p:grpSp>
        <p:nvGrpSpPr>
          <p:cNvPr id="7" name="Group 7"/>
          <p:cNvGrpSpPr/>
          <p:nvPr/>
        </p:nvGrpSpPr>
        <p:grpSpPr>
          <a:xfrm>
            <a:off x="14796582" y="3066704"/>
            <a:ext cx="1290999" cy="129099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txBody>
            <a:bodyPr/>
            <a:lstStyle/>
            <a:p>
              <a:endParaRPr lang="pl-PL"/>
            </a:p>
          </p:txBody>
        </p:sp>
      </p:grpSp>
      <p:grpSp>
        <p:nvGrpSpPr>
          <p:cNvPr id="9" name="Group 9"/>
          <p:cNvGrpSpPr/>
          <p:nvPr/>
        </p:nvGrpSpPr>
        <p:grpSpPr>
          <a:xfrm>
            <a:off x="11067706" y="5503156"/>
            <a:ext cx="1290999" cy="1290999"/>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txBody>
            <a:bodyPr/>
            <a:lstStyle/>
            <a:p>
              <a:endParaRPr lang="pl-PL"/>
            </a:p>
          </p:txBody>
        </p:sp>
      </p:grpSp>
      <p:grpSp>
        <p:nvGrpSpPr>
          <p:cNvPr id="11" name="Group 11"/>
          <p:cNvGrpSpPr/>
          <p:nvPr/>
        </p:nvGrpSpPr>
        <p:grpSpPr>
          <a:xfrm>
            <a:off x="14796582" y="5503156"/>
            <a:ext cx="1290999" cy="1290999"/>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txBody>
            <a:bodyPr/>
            <a:lstStyle/>
            <a:p>
              <a:endParaRPr lang="pl-PL"/>
            </a:p>
          </p:txBody>
        </p:sp>
      </p:grpSp>
      <p:sp>
        <p:nvSpPr>
          <p:cNvPr id="13" name="Freeform 13"/>
          <p:cNvSpPr/>
          <p:nvPr/>
        </p:nvSpPr>
        <p:spPr>
          <a:xfrm>
            <a:off x="5587252" y="3961203"/>
            <a:ext cx="3292208" cy="2382736"/>
          </a:xfrm>
          <a:custGeom>
            <a:avLst/>
            <a:gdLst/>
            <a:ahLst/>
            <a:cxnLst/>
            <a:rect l="l" t="t" r="r" b="b"/>
            <a:pathLst>
              <a:path w="3292208" h="2382736">
                <a:moveTo>
                  <a:pt x="0" y="0"/>
                </a:moveTo>
                <a:lnTo>
                  <a:pt x="3292208" y="0"/>
                </a:lnTo>
                <a:lnTo>
                  <a:pt x="3292208" y="2382736"/>
                </a:lnTo>
                <a:lnTo>
                  <a:pt x="0" y="2382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l-PL"/>
          </a:p>
        </p:txBody>
      </p:sp>
      <p:sp>
        <p:nvSpPr>
          <p:cNvPr id="14" name="TextBox 14"/>
          <p:cNvSpPr txBox="1"/>
          <p:nvPr/>
        </p:nvSpPr>
        <p:spPr>
          <a:xfrm>
            <a:off x="476522" y="162363"/>
            <a:ext cx="9011513" cy="639318"/>
          </a:xfrm>
          <a:prstGeom prst="rect">
            <a:avLst/>
          </a:prstGeom>
        </p:spPr>
        <p:txBody>
          <a:bodyPr lIns="0" tIns="0" rIns="0" bIns="0" rtlCol="0" anchor="t">
            <a:spAutoFit/>
          </a:bodyPr>
          <a:lstStyle/>
          <a:p>
            <a:pPr>
              <a:lnSpc>
                <a:spcPts val="4955"/>
              </a:lnSpc>
            </a:pPr>
            <a:r>
              <a:rPr lang="en-US" sz="4200">
                <a:solidFill>
                  <a:srgbClr val="FFFFFF"/>
                </a:solidFill>
                <a:latin typeface="Emblema One"/>
              </a:rPr>
              <a:t>NumPy - wprowadzenie</a:t>
            </a:r>
          </a:p>
        </p:txBody>
      </p:sp>
      <p:sp>
        <p:nvSpPr>
          <p:cNvPr id="15" name="TextBox 15"/>
          <p:cNvSpPr txBox="1"/>
          <p:nvPr/>
        </p:nvSpPr>
        <p:spPr>
          <a:xfrm>
            <a:off x="10213489" y="4537213"/>
            <a:ext cx="2999434" cy="737343"/>
          </a:xfrm>
          <a:prstGeom prst="rect">
            <a:avLst/>
          </a:prstGeom>
        </p:spPr>
        <p:txBody>
          <a:bodyPr lIns="0" tIns="0" rIns="0" bIns="0" rtlCol="0" anchor="t">
            <a:spAutoFit/>
          </a:bodyPr>
          <a:lstStyle/>
          <a:p>
            <a:pPr algn="ctr">
              <a:lnSpc>
                <a:spcPts val="2934"/>
              </a:lnSpc>
              <a:spcBef>
                <a:spcPct val="0"/>
              </a:spcBef>
            </a:pPr>
            <a:r>
              <a:rPr lang="en-US" sz="2095">
                <a:solidFill>
                  <a:srgbClr val="FFFFFF"/>
                </a:solidFill>
                <a:latin typeface="Emblema One"/>
              </a:rPr>
              <a:t>TRANSFORMATA FOURIERA</a:t>
            </a:r>
          </a:p>
        </p:txBody>
      </p:sp>
      <p:sp>
        <p:nvSpPr>
          <p:cNvPr id="16" name="TextBox 16"/>
          <p:cNvSpPr txBox="1"/>
          <p:nvPr/>
        </p:nvSpPr>
        <p:spPr>
          <a:xfrm>
            <a:off x="13942364" y="4537213"/>
            <a:ext cx="2999434" cy="737343"/>
          </a:xfrm>
          <a:prstGeom prst="rect">
            <a:avLst/>
          </a:prstGeom>
        </p:spPr>
        <p:txBody>
          <a:bodyPr lIns="0" tIns="0" rIns="0" bIns="0" rtlCol="0" anchor="t">
            <a:spAutoFit/>
          </a:bodyPr>
          <a:lstStyle/>
          <a:p>
            <a:pPr algn="ctr">
              <a:lnSpc>
                <a:spcPts val="2934"/>
              </a:lnSpc>
              <a:spcBef>
                <a:spcPct val="0"/>
              </a:spcBef>
            </a:pPr>
            <a:r>
              <a:rPr lang="en-US" sz="2095">
                <a:solidFill>
                  <a:srgbClr val="FFFFFF"/>
                </a:solidFill>
                <a:latin typeface="Emblema One"/>
              </a:rPr>
              <a:t>GENERATOR LICZB LOSOWYCH</a:t>
            </a:r>
          </a:p>
        </p:txBody>
      </p:sp>
      <p:sp>
        <p:nvSpPr>
          <p:cNvPr id="17" name="TextBox 17"/>
          <p:cNvSpPr txBox="1"/>
          <p:nvPr/>
        </p:nvSpPr>
        <p:spPr>
          <a:xfrm>
            <a:off x="10213489" y="7149685"/>
            <a:ext cx="2999434" cy="737343"/>
          </a:xfrm>
          <a:prstGeom prst="rect">
            <a:avLst/>
          </a:prstGeom>
        </p:spPr>
        <p:txBody>
          <a:bodyPr lIns="0" tIns="0" rIns="0" bIns="0" rtlCol="0" anchor="t">
            <a:spAutoFit/>
          </a:bodyPr>
          <a:lstStyle/>
          <a:p>
            <a:pPr algn="ctr">
              <a:lnSpc>
                <a:spcPts val="2934"/>
              </a:lnSpc>
              <a:spcBef>
                <a:spcPct val="0"/>
              </a:spcBef>
            </a:pPr>
            <a:r>
              <a:rPr lang="en-US" sz="2095">
                <a:solidFill>
                  <a:srgbClr val="FFFFFF"/>
                </a:solidFill>
                <a:latin typeface="Emblema One"/>
              </a:rPr>
              <a:t>OPERACJE ALGEBRY LINIOWEJ</a:t>
            </a:r>
          </a:p>
        </p:txBody>
      </p:sp>
      <p:sp>
        <p:nvSpPr>
          <p:cNvPr id="18" name="TextBox 18"/>
          <p:cNvSpPr txBox="1"/>
          <p:nvPr/>
        </p:nvSpPr>
        <p:spPr>
          <a:xfrm>
            <a:off x="13942364" y="7149685"/>
            <a:ext cx="2999434" cy="1480293"/>
          </a:xfrm>
          <a:prstGeom prst="rect">
            <a:avLst/>
          </a:prstGeom>
        </p:spPr>
        <p:txBody>
          <a:bodyPr lIns="0" tIns="0" rIns="0" bIns="0" rtlCol="0" anchor="t">
            <a:spAutoFit/>
          </a:bodyPr>
          <a:lstStyle/>
          <a:p>
            <a:pPr algn="ctr">
              <a:lnSpc>
                <a:spcPts val="2934"/>
              </a:lnSpc>
              <a:spcBef>
                <a:spcPct val="0"/>
              </a:spcBef>
            </a:pPr>
            <a:r>
              <a:rPr lang="en-US" sz="2095">
                <a:solidFill>
                  <a:srgbClr val="FFFFFF"/>
                </a:solidFill>
                <a:latin typeface="Emblema One"/>
              </a:rPr>
              <a:t>FUNKCJE DO WYKONYWANIA OBLICZEŃ ELEMENT-WISE</a:t>
            </a:r>
          </a:p>
        </p:txBody>
      </p:sp>
      <p:sp>
        <p:nvSpPr>
          <p:cNvPr id="19" name="TextBox 19"/>
          <p:cNvSpPr txBox="1"/>
          <p:nvPr/>
        </p:nvSpPr>
        <p:spPr>
          <a:xfrm>
            <a:off x="11419569" y="3444155"/>
            <a:ext cx="587274" cy="517048"/>
          </a:xfrm>
          <a:prstGeom prst="rect">
            <a:avLst/>
          </a:prstGeom>
        </p:spPr>
        <p:txBody>
          <a:bodyPr lIns="0" tIns="0" rIns="0" bIns="0" rtlCol="0" anchor="t">
            <a:spAutoFit/>
          </a:bodyPr>
          <a:lstStyle/>
          <a:p>
            <a:pPr marL="0" lvl="0" indent="0" algn="ctr">
              <a:lnSpc>
                <a:spcPts val="3921"/>
              </a:lnSpc>
            </a:pPr>
            <a:r>
              <a:rPr lang="en-US" sz="3267">
                <a:solidFill>
                  <a:srgbClr val="FFFFFF"/>
                </a:solidFill>
                <a:latin typeface="Roboto"/>
              </a:rPr>
              <a:t>1</a:t>
            </a:r>
          </a:p>
        </p:txBody>
      </p:sp>
      <p:sp>
        <p:nvSpPr>
          <p:cNvPr id="20" name="TextBox 20"/>
          <p:cNvSpPr txBox="1"/>
          <p:nvPr/>
        </p:nvSpPr>
        <p:spPr>
          <a:xfrm>
            <a:off x="15148444" y="3444155"/>
            <a:ext cx="587274" cy="517048"/>
          </a:xfrm>
          <a:prstGeom prst="rect">
            <a:avLst/>
          </a:prstGeom>
        </p:spPr>
        <p:txBody>
          <a:bodyPr lIns="0" tIns="0" rIns="0" bIns="0" rtlCol="0" anchor="t">
            <a:spAutoFit/>
          </a:bodyPr>
          <a:lstStyle/>
          <a:p>
            <a:pPr marL="0" lvl="0" indent="0" algn="ctr">
              <a:lnSpc>
                <a:spcPts val="3921"/>
              </a:lnSpc>
            </a:pPr>
            <a:r>
              <a:rPr lang="en-US" sz="3267">
                <a:solidFill>
                  <a:srgbClr val="FFFFFF"/>
                </a:solidFill>
                <a:latin typeface="Roboto"/>
              </a:rPr>
              <a:t>2</a:t>
            </a:r>
          </a:p>
        </p:txBody>
      </p:sp>
      <p:sp>
        <p:nvSpPr>
          <p:cNvPr id="21" name="TextBox 21"/>
          <p:cNvSpPr txBox="1"/>
          <p:nvPr/>
        </p:nvSpPr>
        <p:spPr>
          <a:xfrm>
            <a:off x="11420542" y="5874631"/>
            <a:ext cx="587274" cy="517048"/>
          </a:xfrm>
          <a:prstGeom prst="rect">
            <a:avLst/>
          </a:prstGeom>
        </p:spPr>
        <p:txBody>
          <a:bodyPr lIns="0" tIns="0" rIns="0" bIns="0" rtlCol="0" anchor="t">
            <a:spAutoFit/>
          </a:bodyPr>
          <a:lstStyle/>
          <a:p>
            <a:pPr marL="0" lvl="0" indent="0" algn="ctr">
              <a:lnSpc>
                <a:spcPts val="3921"/>
              </a:lnSpc>
            </a:pPr>
            <a:r>
              <a:rPr lang="en-US" sz="3267">
                <a:solidFill>
                  <a:srgbClr val="FFFFFF"/>
                </a:solidFill>
                <a:latin typeface="Roboto"/>
              </a:rPr>
              <a:t>3</a:t>
            </a:r>
          </a:p>
        </p:txBody>
      </p:sp>
      <p:sp>
        <p:nvSpPr>
          <p:cNvPr id="22" name="TextBox 22"/>
          <p:cNvSpPr txBox="1"/>
          <p:nvPr/>
        </p:nvSpPr>
        <p:spPr>
          <a:xfrm>
            <a:off x="15148444" y="5880607"/>
            <a:ext cx="587274" cy="517048"/>
          </a:xfrm>
          <a:prstGeom prst="rect">
            <a:avLst/>
          </a:prstGeom>
        </p:spPr>
        <p:txBody>
          <a:bodyPr lIns="0" tIns="0" rIns="0" bIns="0" rtlCol="0" anchor="t">
            <a:spAutoFit/>
          </a:bodyPr>
          <a:lstStyle/>
          <a:p>
            <a:pPr marL="0" lvl="0" indent="0" algn="ctr">
              <a:lnSpc>
                <a:spcPts val="3921"/>
              </a:lnSpc>
            </a:pPr>
            <a:r>
              <a:rPr lang="en-US" sz="3267">
                <a:solidFill>
                  <a:srgbClr val="FFFFFF"/>
                </a:solidFill>
                <a:latin typeface="Roboto"/>
              </a:rPr>
              <a:t>4</a:t>
            </a:r>
          </a:p>
        </p:txBody>
      </p:sp>
      <p:sp>
        <p:nvSpPr>
          <p:cNvPr id="23" name="TextBox 23"/>
          <p:cNvSpPr txBox="1"/>
          <p:nvPr/>
        </p:nvSpPr>
        <p:spPr>
          <a:xfrm>
            <a:off x="1028700" y="1128310"/>
            <a:ext cx="7723446" cy="233489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NumPy jest to popularna biblioteka języka Python do wykonywania obliczeń matematycznych. Głównym atrybutem tego modułu jest możliwość wykonywania operacji na macierzach, jednak oferuje też dużo innych funkcjonalności.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grpSp>
        <p:nvGrpSpPr>
          <p:cNvPr id="6" name="Group 6"/>
          <p:cNvGrpSpPr/>
          <p:nvPr/>
        </p:nvGrpSpPr>
        <p:grpSpPr>
          <a:xfrm>
            <a:off x="2945819" y="2901953"/>
            <a:ext cx="6864054" cy="4114800"/>
            <a:chOff x="0" y="0"/>
            <a:chExt cx="9152072" cy="5486400"/>
          </a:xfrm>
        </p:grpSpPr>
        <p:sp>
          <p:nvSpPr>
            <p:cNvPr id="7" name="Freeform 7"/>
            <p:cNvSpPr/>
            <p:nvPr/>
          </p:nvSpPr>
          <p:spPr>
            <a:xfrm>
              <a:off x="5462645" y="0"/>
              <a:ext cx="239407" cy="5486400"/>
            </a:xfrm>
            <a:custGeom>
              <a:avLst/>
              <a:gdLst/>
              <a:ahLst/>
              <a:cxnLst/>
              <a:rect l="l" t="t" r="r" b="b"/>
              <a:pathLst>
                <a:path w="239407" h="5486400">
                  <a:moveTo>
                    <a:pt x="0" y="0"/>
                  </a:moveTo>
                  <a:lnTo>
                    <a:pt x="239407" y="0"/>
                  </a:lnTo>
                  <a:lnTo>
                    <a:pt x="239407"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8" name="TextBox 8"/>
            <p:cNvSpPr txBox="1"/>
            <p:nvPr/>
          </p:nvSpPr>
          <p:spPr>
            <a:xfrm>
              <a:off x="0" y="1500821"/>
              <a:ext cx="9152072" cy="1998133"/>
            </a:xfrm>
            <a:prstGeom prst="rect">
              <a:avLst/>
            </a:prstGeom>
          </p:spPr>
          <p:txBody>
            <a:bodyPr lIns="0" tIns="0" rIns="0" bIns="0" rtlCol="0" anchor="t">
              <a:spAutoFit/>
            </a:bodyPr>
            <a:lstStyle/>
            <a:p>
              <a:pPr>
                <a:lnSpc>
                  <a:spcPts val="5900"/>
                </a:lnSpc>
              </a:pPr>
              <a:r>
                <a:rPr lang="en-US" sz="5000">
                  <a:solidFill>
                    <a:srgbClr val="FFFFFF"/>
                  </a:solidFill>
                  <a:latin typeface="Emblema One"/>
                </a:rPr>
                <a:t>NumPy - instalacja</a:t>
              </a:r>
            </a:p>
          </p:txBody>
        </p:sp>
      </p:grpSp>
      <p:sp>
        <p:nvSpPr>
          <p:cNvPr id="9" name="TextBox 9"/>
          <p:cNvSpPr txBox="1"/>
          <p:nvPr/>
        </p:nvSpPr>
        <p:spPr>
          <a:xfrm>
            <a:off x="7368685" y="2714628"/>
            <a:ext cx="7960107" cy="444182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FFFFFF"/>
                </a:solidFill>
                <a:latin typeface="Emblema One"/>
              </a:rPr>
              <a:t>Oczywiście do pracy z NumPy potrzebna jest lokalna instalcja Python-a</a:t>
            </a:r>
          </a:p>
          <a:p>
            <a:pPr marL="539749" lvl="1" indent="-269875">
              <a:lnSpc>
                <a:spcPts val="3499"/>
              </a:lnSpc>
              <a:buFont typeface="Arial"/>
              <a:buChar char="•"/>
            </a:pPr>
            <a:r>
              <a:rPr lang="en-US" sz="2499">
                <a:solidFill>
                  <a:srgbClr val="FFFFFF"/>
                </a:solidFill>
                <a:latin typeface="Emblema One"/>
              </a:rPr>
              <a:t>Jeżeli używamy menedżera pakietów PIP to wierszu poleceń wystarczy wpisać:</a:t>
            </a:r>
          </a:p>
          <a:p>
            <a:pPr marL="1079499" lvl="2" indent="-359833">
              <a:lnSpc>
                <a:spcPts val="3499"/>
              </a:lnSpc>
              <a:buFont typeface="Arial"/>
              <a:buChar char="⚬"/>
            </a:pPr>
            <a:r>
              <a:rPr lang="en-US" sz="2499">
                <a:solidFill>
                  <a:srgbClr val="38B6FF"/>
                </a:solidFill>
                <a:latin typeface="Paytone One"/>
              </a:rPr>
              <a:t>pip install numpy</a:t>
            </a:r>
          </a:p>
          <a:p>
            <a:pPr marL="539749" lvl="1" indent="-269875">
              <a:lnSpc>
                <a:spcPts val="3499"/>
              </a:lnSpc>
              <a:buFont typeface="Arial"/>
              <a:buChar char="•"/>
            </a:pPr>
            <a:r>
              <a:rPr lang="en-US" sz="2499">
                <a:solidFill>
                  <a:srgbClr val="FFFFFF"/>
                </a:solidFill>
                <a:latin typeface="Emblema One"/>
              </a:rPr>
              <a:t>Przyjęło się importować bibliotekę NumPy w poniższy sposób:</a:t>
            </a:r>
          </a:p>
          <a:p>
            <a:pPr marL="1079499" lvl="2" indent="-359833">
              <a:lnSpc>
                <a:spcPts val="3499"/>
              </a:lnSpc>
              <a:buFont typeface="Arial"/>
              <a:buChar char="⚬"/>
            </a:pPr>
            <a:r>
              <a:rPr lang="en-US" sz="2499">
                <a:solidFill>
                  <a:srgbClr val="38B6FF"/>
                </a:solidFill>
                <a:latin typeface="Paytone One"/>
              </a:rPr>
              <a:t>import numpy as np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2322</Words>
  <Application>Microsoft Office PowerPoint</Application>
  <PresentationFormat>Niestandardowy</PresentationFormat>
  <Paragraphs>238</Paragraphs>
  <Slides>64</Slides>
  <Notes>0</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64</vt:i4>
      </vt:variant>
    </vt:vector>
  </HeadingPairs>
  <TitlesOfParts>
    <vt:vector size="73" baseType="lpstr">
      <vt:lpstr>Open Sans</vt:lpstr>
      <vt:lpstr>Emblema One</vt:lpstr>
      <vt:lpstr>Paytone One</vt:lpstr>
      <vt:lpstr>Arial</vt:lpstr>
      <vt:lpstr>Calibri</vt:lpstr>
      <vt:lpstr>HK Grotesk Bold</vt:lpstr>
      <vt:lpstr>Open Sans Bold</vt:lpstr>
      <vt:lpstr>Roboto</vt:lpstr>
      <vt:lpstr>Office Theme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JPWP - Data Analysis - Prezentacja</dc:title>
  <cp:lastModifiedBy>Jakub Kogut</cp:lastModifiedBy>
  <cp:revision>2</cp:revision>
  <dcterms:created xsi:type="dcterms:W3CDTF">2006-08-16T00:00:00Z</dcterms:created>
  <dcterms:modified xsi:type="dcterms:W3CDTF">2024-04-14T17:50:48Z</dcterms:modified>
  <dc:identifier>DAGBih7EVLc</dc:identifier>
</cp:coreProperties>
</file>